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0678"/>
            <a:ext cx="10464800" cy="64561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27.0.0.1:8000/home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django/django/blob/fa8fe09e4e2b538c5d50a559081861d5c0635d55/django/views/generic/base.py#L3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jango 심화 강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Django 심화 강의</a:t>
            </a:r>
          </a:p>
        </p:txBody>
      </p:sp>
      <p:sp>
        <p:nvSpPr>
          <p:cNvPr id="120" name="CBV &amp; Django Rest Framework (DRF)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CBV</a:t>
            </a:r>
            <a:r>
              <a:t> &amp; Django Rest Framework (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DRF</a:t>
            </a:r>
            <a:r>
              <a:t>)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22" name="정말 쉽고 재밌다!"/>
          <p:cNvSpPr txBox="1"/>
          <p:nvPr/>
        </p:nvSpPr>
        <p:spPr>
          <a:xfrm>
            <a:off x="5028625" y="3046120"/>
            <a:ext cx="2940775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19100">
              <a:defRPr>
                <a:solidFill>
                  <a:srgbClr val="C82506"/>
                </a:solidFill>
              </a:defRPr>
            </a:pPr>
            <a:r>
              <a:rPr dirty="0" err="1"/>
              <a:t>정말</a:t>
            </a:r>
            <a:r>
              <a:rPr dirty="0"/>
              <a:t> </a:t>
            </a:r>
            <a:r>
              <a:rPr dirty="0" err="1">
                <a:solidFill>
                  <a:srgbClr val="FF40FF"/>
                </a:solidFill>
              </a:rPr>
              <a:t>쉽고</a:t>
            </a:r>
            <a:r>
              <a:rPr dirty="0"/>
              <a:t> </a:t>
            </a:r>
            <a:r>
              <a:rPr dirty="0" err="1">
                <a:solidFill>
                  <a:srgbClr val="00FDFF"/>
                </a:solidFill>
              </a:rPr>
              <a:t>재밌다</a:t>
            </a:r>
            <a:r>
              <a:rPr dirty="0"/>
              <a:t>!</a:t>
            </a:r>
          </a:p>
        </p:txBody>
      </p:sp>
      <p:pic>
        <p:nvPicPr>
          <p:cNvPr id="123" name="이미지" descr="이미지"/>
          <p:cNvPicPr>
            <a:picLocks noChangeAspect="1"/>
          </p:cNvPicPr>
          <p:nvPr/>
        </p:nvPicPr>
        <p:blipFill>
          <a:blip r:embed="rId2"/>
          <a:srcRect l="7584" t="7584" r="7584" b="7584"/>
          <a:stretch>
            <a:fillRect/>
          </a:stretch>
        </p:blipFill>
        <p:spPr>
          <a:xfrm>
            <a:off x="10709207" y="8386680"/>
            <a:ext cx="2070101" cy="111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2" animBg="1" advAuto="0"/>
      <p:bldP spid="122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BV 형태 ( 4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형태 ( 4/6 )</a:t>
            </a:r>
          </a:p>
        </p:txBody>
      </p:sp>
      <p:sp>
        <p:nvSpPr>
          <p:cNvPr id="201" name="2. 속성 변수 오버라이딩"/>
          <p:cNvSpPr txBox="1"/>
          <p:nvPr/>
        </p:nvSpPr>
        <p:spPr>
          <a:xfrm>
            <a:off x="4655155" y="2077288"/>
            <a:ext cx="2995575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2. 속성 변수 오버라이딩</a:t>
            </a:r>
          </a:p>
        </p:txBody>
      </p:sp>
      <p:sp>
        <p:nvSpPr>
          <p:cNvPr id="202" name="👇 model…"/>
          <p:cNvSpPr txBox="1"/>
          <p:nvPr/>
        </p:nvSpPr>
        <p:spPr>
          <a:xfrm>
            <a:off x="52609" y="3382625"/>
            <a:ext cx="1360148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기본 뷰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(View, Template,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RedirectView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3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개를 제외하고 모든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제너릭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뷰에서 사용한다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queryset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기본 뷰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(View, Template,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RedirectView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3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개를 제외하고 모든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제너릭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뷰에서 사용한다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r>
              <a:rPr lang="en-US" altLang="ko-KR" sz="2000" dirty="0" err="1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Monaco"/>
                <a:sym typeface="Monaco"/>
              </a:rPr>
              <a:t>queryset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사용하면 </a:t>
            </a:r>
            <a:r>
              <a:rPr lang="en-US" altLang="ko-KR" sz="2000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Monaco"/>
                <a:sym typeface="Monaco"/>
              </a:rPr>
              <a:t>model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속성은 무시된다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template_name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TemplateView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포함한 모든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제너릭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뷰에서 사용한다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템플릿 파일명을 문자열로 지정한다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context_object_name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뷰에서 템플릿 파일에 전달하는 컨텍스트 변수명을 지정한다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paginate_by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ListView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와 날짜 기반 뷰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YearArchiveView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페이징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기능이 활성화 된 경우 페이지당 출력 항목 수를 정수로 지정한다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date_field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날짜 기반 뷰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YearArchiveView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필드의 타입은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DateField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또는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DateTimeField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form_class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FormView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CreateView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UpdateView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폼을 만드는데 사용할 클래스를 지정한다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👇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success_url</a:t>
            </a:r>
            <a:endParaRPr lang="ko-KR" altLang="en-US" sz="20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FormView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CreateView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UpdateView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DeleteView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폼에 대한 처리가 성공한 후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리디이렉트할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URL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주소이다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BV 형태 ( 5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형태 ( 5/6 )</a:t>
            </a:r>
          </a:p>
        </p:txBody>
      </p:sp>
      <p:sp>
        <p:nvSpPr>
          <p:cNvPr id="205" name="3. Url 에서 class 호출"/>
          <p:cNvSpPr txBox="1"/>
          <p:nvPr/>
        </p:nvSpPr>
        <p:spPr>
          <a:xfrm>
            <a:off x="4682435" y="2077288"/>
            <a:ext cx="294101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3. Url 에서 class 호출</a:t>
            </a:r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77" y="3179552"/>
            <a:ext cx="93980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99" y="6850212"/>
            <a:ext cx="10007601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화살표"/>
          <p:cNvSpPr/>
          <p:nvPr/>
        </p:nvSpPr>
        <p:spPr>
          <a:xfrm>
            <a:off x="5867400" y="51054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BV 형태 ( 6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형태 ( 6/6 )</a:t>
            </a:r>
          </a:p>
        </p:txBody>
      </p:sp>
      <p:sp>
        <p:nvSpPr>
          <p:cNvPr id="211" name="1. django.views.generic 에서 generic view를 상속받아 사용"/>
          <p:cNvSpPr txBox="1"/>
          <p:nvPr/>
        </p:nvSpPr>
        <p:spPr>
          <a:xfrm>
            <a:off x="2027931" y="2330210"/>
            <a:ext cx="8250023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1. django.views.generic 에서 generic view를 상속받아 사용 </a:t>
            </a:r>
          </a:p>
        </p:txBody>
      </p:sp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101023"/>
            <a:ext cx="92329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23" y="4916217"/>
            <a:ext cx="50673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2. 속성 변수 오버라이딩"/>
          <p:cNvSpPr txBox="1"/>
          <p:nvPr/>
        </p:nvSpPr>
        <p:spPr>
          <a:xfrm>
            <a:off x="2101736" y="4331658"/>
            <a:ext cx="2995575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2. 속성 변수 오버라이딩</a:t>
            </a:r>
          </a:p>
        </p:txBody>
      </p:sp>
      <p:sp>
        <p:nvSpPr>
          <p:cNvPr id="215" name="3. Url 에서 class 호출"/>
          <p:cNvSpPr txBox="1"/>
          <p:nvPr/>
        </p:nvSpPr>
        <p:spPr>
          <a:xfrm>
            <a:off x="1963589" y="7299145"/>
            <a:ext cx="294101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3. Url 에서 class 호출</a:t>
            </a:r>
          </a:p>
        </p:txBody>
      </p:sp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59" y="7816370"/>
            <a:ext cx="10007601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BV 실습 ( 1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( 1/14 )</a:t>
            </a:r>
          </a:p>
        </p:txBody>
      </p:sp>
      <p:sp>
        <p:nvSpPr>
          <p:cNvPr id="219" name="Post crud FBV-&gt;CBV 바꿔보자 !"/>
          <p:cNvSpPr txBox="1"/>
          <p:nvPr/>
        </p:nvSpPr>
        <p:spPr>
          <a:xfrm>
            <a:off x="3941161" y="2077288"/>
            <a:ext cx="442356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</a:t>
            </a:r>
          </a:p>
        </p:txBody>
      </p:sp>
      <p:sp>
        <p:nvSpPr>
          <p:cNvPr id="220" name="git clone https://github.com/shinhaeran/intensive-django-course.git"/>
          <p:cNvSpPr txBox="1"/>
          <p:nvPr/>
        </p:nvSpPr>
        <p:spPr>
          <a:xfrm>
            <a:off x="1496771" y="2836581"/>
            <a:ext cx="99858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git clone https://github.com/shinhaeran/intensive-django-course.git</a:t>
            </a:r>
          </a:p>
        </p:txBody>
      </p:sp>
      <p:sp>
        <p:nvSpPr>
          <p:cNvPr id="221" name="각자 가상환경 키고 migrate 후 실행 해보세요 😎…"/>
          <p:cNvSpPr txBox="1"/>
          <p:nvPr/>
        </p:nvSpPr>
        <p:spPr>
          <a:xfrm>
            <a:off x="3386378" y="3465162"/>
            <a:ext cx="618124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각자 가상환경 키고 migrate 후 실행 해보세요 😎</a:t>
            </a:r>
          </a:p>
          <a:p>
            <a:r>
              <a:rPr u="sng">
                <a:hlinkClick r:id="rId2"/>
              </a:rPr>
              <a:t>http://127.0.0.1:8000/home/</a:t>
            </a:r>
          </a:p>
        </p:txBody>
      </p:sp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49" y="4344643"/>
            <a:ext cx="7658101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BV 실습 ( 2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( 2/14 )</a:t>
            </a:r>
          </a:p>
        </p:txBody>
      </p:sp>
      <p:sp>
        <p:nvSpPr>
          <p:cNvPr id="225" name="Post crud FBV-&gt;CBV 바꿔보자 ! - post list"/>
          <p:cNvSpPr txBox="1"/>
          <p:nvPr/>
        </p:nvSpPr>
        <p:spPr>
          <a:xfrm>
            <a:off x="3216194" y="2008277"/>
            <a:ext cx="587349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list</a:t>
            </a:r>
          </a:p>
        </p:txBody>
      </p:sp>
      <p:sp>
        <p:nvSpPr>
          <p:cNvPr id="226" name="Read 먼저 바꿔 봅시다😎"/>
          <p:cNvSpPr txBox="1"/>
          <p:nvPr/>
        </p:nvSpPr>
        <p:spPr>
          <a:xfrm>
            <a:off x="4718093" y="2637146"/>
            <a:ext cx="328777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 먼저 바꿔 봅시다😎</a:t>
            </a:r>
          </a:p>
        </p:txBody>
      </p:sp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81" y="3369292"/>
            <a:ext cx="72390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81" y="6317531"/>
            <a:ext cx="91694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BV 실습 ( 3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( 3/14 )</a:t>
            </a:r>
          </a:p>
        </p:txBody>
      </p:sp>
      <p:sp>
        <p:nvSpPr>
          <p:cNvPr id="231" name="Post crud FBV-&gt;CBV 바꿔보자 ! - post list"/>
          <p:cNvSpPr txBox="1"/>
          <p:nvPr/>
        </p:nvSpPr>
        <p:spPr>
          <a:xfrm>
            <a:off x="3216194" y="2077288"/>
            <a:ext cx="587349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list</a:t>
            </a:r>
          </a:p>
        </p:txBody>
      </p:sp>
      <p:sp>
        <p:nvSpPr>
          <p:cNvPr id="232" name="Read 먼저 바꿔 봅시다😎"/>
          <p:cNvSpPr txBox="1"/>
          <p:nvPr/>
        </p:nvSpPr>
        <p:spPr>
          <a:xfrm>
            <a:off x="4718093" y="2637146"/>
            <a:ext cx="328777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 먼저 바꿔 봅시다😎</a:t>
            </a:r>
          </a:p>
        </p:txBody>
      </p:sp>
      <p:pic>
        <p:nvPicPr>
          <p:cNvPr id="23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09" y="3442299"/>
            <a:ext cx="5943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70" y="3620099"/>
            <a:ext cx="3340101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26" y="5268463"/>
            <a:ext cx="2260601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85" y="5255763"/>
            <a:ext cx="3619501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511" y="5500298"/>
            <a:ext cx="42037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직사각형"/>
          <p:cNvSpPr/>
          <p:nvPr/>
        </p:nvSpPr>
        <p:spPr>
          <a:xfrm>
            <a:off x="1284141" y="7965283"/>
            <a:ext cx="1600781" cy="31734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" name="직사각형"/>
          <p:cNvSpPr/>
          <p:nvPr/>
        </p:nvSpPr>
        <p:spPr>
          <a:xfrm>
            <a:off x="4436138" y="7276493"/>
            <a:ext cx="2209801" cy="317346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0" name="화살표"/>
          <p:cNvSpPr/>
          <p:nvPr/>
        </p:nvSpPr>
        <p:spPr>
          <a:xfrm>
            <a:off x="4597340" y="327470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1" name="화살표"/>
          <p:cNvSpPr/>
          <p:nvPr/>
        </p:nvSpPr>
        <p:spPr>
          <a:xfrm>
            <a:off x="54573" y="584954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" name="화살표"/>
          <p:cNvSpPr/>
          <p:nvPr/>
        </p:nvSpPr>
        <p:spPr>
          <a:xfrm>
            <a:off x="3057045" y="593305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" name="화살표"/>
          <p:cNvSpPr/>
          <p:nvPr/>
        </p:nvSpPr>
        <p:spPr>
          <a:xfrm>
            <a:off x="7255713" y="584954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BV 실습 ( 4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( 4/14 )</a:t>
            </a:r>
          </a:p>
        </p:txBody>
      </p:sp>
      <p:sp>
        <p:nvSpPr>
          <p:cNvPr id="246" name="Post crud FBV-&gt;CBV 바꿔보자 ! - post list"/>
          <p:cNvSpPr txBox="1"/>
          <p:nvPr/>
        </p:nvSpPr>
        <p:spPr>
          <a:xfrm>
            <a:off x="3216194" y="2077288"/>
            <a:ext cx="587349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list</a:t>
            </a:r>
          </a:p>
        </p:txBody>
      </p:sp>
      <p:sp>
        <p:nvSpPr>
          <p:cNvPr id="247" name="Read 먼저 바꿔 봅시다😎"/>
          <p:cNvSpPr txBox="1"/>
          <p:nvPr/>
        </p:nvSpPr>
        <p:spPr>
          <a:xfrm>
            <a:off x="4718093" y="2637146"/>
            <a:ext cx="328777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 먼저 바꿔 봅시다😎</a:t>
            </a:r>
          </a:p>
        </p:txBody>
      </p:sp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7" y="3539585"/>
            <a:ext cx="3340101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5" y="4394319"/>
            <a:ext cx="2260601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597" y="3487789"/>
            <a:ext cx="7480301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화살표"/>
          <p:cNvSpPr/>
          <p:nvPr/>
        </p:nvSpPr>
        <p:spPr>
          <a:xfrm>
            <a:off x="3803709" y="455141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2" name="🔔 속성 변수 template_name 을 안써주면 (소문자모델명)_list.html로 자동 render 되구나!"/>
          <p:cNvSpPr txBox="1"/>
          <p:nvPr/>
        </p:nvSpPr>
        <p:spPr>
          <a:xfrm>
            <a:off x="805704" y="8115588"/>
            <a:ext cx="115774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속성 변수 template_name 을 안써주면 (소문자모델명)_list.html로 자동 render 되구나! </a:t>
            </a:r>
          </a:p>
        </p:txBody>
      </p:sp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855" y="6631316"/>
            <a:ext cx="5778501" cy="35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BV 실습 ( 5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( 5/14 )</a:t>
            </a:r>
          </a:p>
        </p:txBody>
      </p:sp>
      <p:sp>
        <p:nvSpPr>
          <p:cNvPr id="256" name="Post crud FBV-&gt;CBV 바꿔보자 ! - post list"/>
          <p:cNvSpPr txBox="1"/>
          <p:nvPr/>
        </p:nvSpPr>
        <p:spPr>
          <a:xfrm>
            <a:off x="3216194" y="2077288"/>
            <a:ext cx="587349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list</a:t>
            </a:r>
          </a:p>
        </p:txBody>
      </p:sp>
      <p:pic>
        <p:nvPicPr>
          <p:cNvPr id="25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92" y="2785852"/>
            <a:ext cx="4203701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9" y="5199917"/>
            <a:ext cx="6502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FBV create_post()로 만들었는데…"/>
          <p:cNvSpPr txBox="1"/>
          <p:nvPr/>
        </p:nvSpPr>
        <p:spPr>
          <a:xfrm>
            <a:off x="8140333" y="3516669"/>
            <a:ext cx="4434232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FBV create_post()로 만들었는데</a:t>
            </a:r>
          </a:p>
          <a:p>
            <a:r>
              <a:t> Post list들이 안보인다 !!!</a:t>
            </a:r>
          </a:p>
        </p:txBody>
      </p:sp>
      <p:sp>
        <p:nvSpPr>
          <p:cNvPr id="260" name="화살표"/>
          <p:cNvSpPr/>
          <p:nvPr/>
        </p:nvSpPr>
        <p:spPr>
          <a:xfrm>
            <a:off x="6271883" y="33216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8" y="6385406"/>
            <a:ext cx="5320841" cy="165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465" y="6317624"/>
            <a:ext cx="7121422" cy="224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선"/>
          <p:cNvSpPr/>
          <p:nvPr/>
        </p:nvSpPr>
        <p:spPr>
          <a:xfrm>
            <a:off x="118373" y="5974617"/>
            <a:ext cx="1276805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4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92" y="8266235"/>
            <a:ext cx="45339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1"/>
          <p:cNvSpPr/>
          <p:nvPr/>
        </p:nvSpPr>
        <p:spPr>
          <a:xfrm>
            <a:off x="11188381" y="6237137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66" name="2"/>
          <p:cNvSpPr/>
          <p:nvPr/>
        </p:nvSpPr>
        <p:spPr>
          <a:xfrm>
            <a:off x="4000181" y="8115588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ost crud FBV-&gt;CBV 바꿔보자 ! - post create"/>
          <p:cNvSpPr txBox="1"/>
          <p:nvPr/>
        </p:nvSpPr>
        <p:spPr>
          <a:xfrm>
            <a:off x="2993224" y="133470"/>
            <a:ext cx="6365445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create</a:t>
            </a:r>
          </a:p>
        </p:txBody>
      </p:sp>
      <p:pic>
        <p:nvPicPr>
          <p:cNvPr id="26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12" y="673699"/>
            <a:ext cx="77089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👇 model…"/>
          <p:cNvSpPr txBox="1"/>
          <p:nvPr/>
        </p:nvSpPr>
        <p:spPr>
          <a:xfrm>
            <a:off x="52609" y="4050210"/>
            <a:ext cx="12960279" cy="536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model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기본</a:t>
            </a:r>
            <a:r>
              <a:rPr dirty="0"/>
              <a:t> 뷰(View, Template, </a:t>
            </a:r>
            <a:r>
              <a:rPr dirty="0" err="1"/>
              <a:t>RedirectView</a:t>
            </a:r>
            <a:r>
              <a:rPr dirty="0"/>
              <a:t>) 3개를 </a:t>
            </a:r>
            <a:r>
              <a:rPr dirty="0" err="1"/>
              <a:t>제외하고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queryset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기본</a:t>
            </a:r>
            <a:r>
              <a:rPr dirty="0"/>
              <a:t> 뷰(View, Template, </a:t>
            </a:r>
            <a:r>
              <a:rPr dirty="0" err="1"/>
              <a:t>RedirectView</a:t>
            </a:r>
            <a:r>
              <a:rPr dirty="0"/>
              <a:t>) 3개를 </a:t>
            </a:r>
            <a:r>
              <a:rPr dirty="0" err="1"/>
              <a:t>제외하고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 </a:t>
            </a:r>
            <a:endParaRPr lang="en-US" altLang="ko-KR" dirty="0"/>
          </a:p>
          <a:p>
            <a:pPr algn="l">
              <a:defRPr sz="1900"/>
            </a:pPr>
            <a:r>
              <a:rPr lang="en-US" altLang="ko-KR" b="0" dirty="0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	</a:t>
            </a:r>
            <a:r>
              <a:rPr b="0" dirty="0" err="1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queryset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사용하면</a:t>
            </a:r>
            <a:r>
              <a:rPr dirty="0"/>
              <a:t> </a:t>
            </a:r>
            <a:r>
              <a:rPr b="0" dirty="0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model</a:t>
            </a:r>
            <a:r>
              <a:rPr dirty="0"/>
              <a:t> </a:t>
            </a:r>
            <a:r>
              <a:rPr dirty="0" err="1"/>
              <a:t>속성은</a:t>
            </a:r>
            <a:r>
              <a:rPr dirty="0"/>
              <a:t> </a:t>
            </a:r>
            <a:r>
              <a:rPr dirty="0" err="1"/>
              <a:t>무시된다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template_name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TemplateView를</a:t>
            </a:r>
            <a:r>
              <a:rPr dirty="0"/>
              <a:t> </a:t>
            </a:r>
            <a:r>
              <a:rPr dirty="0" err="1"/>
              <a:t>포함한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 </a:t>
            </a:r>
            <a:r>
              <a:rPr dirty="0" err="1"/>
              <a:t>템플릿</a:t>
            </a:r>
            <a:r>
              <a:rPr dirty="0"/>
              <a:t> </a:t>
            </a:r>
            <a:r>
              <a:rPr dirty="0" err="1"/>
              <a:t>파일명을</a:t>
            </a:r>
            <a:r>
              <a:rPr dirty="0"/>
              <a:t> </a:t>
            </a:r>
            <a:r>
              <a:rPr dirty="0" err="1"/>
              <a:t>문자열로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context_object_name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템플릿</a:t>
            </a:r>
            <a:r>
              <a:rPr dirty="0"/>
              <a:t> </a:t>
            </a:r>
            <a:r>
              <a:rPr dirty="0" err="1"/>
              <a:t>파일에</a:t>
            </a:r>
            <a:r>
              <a:rPr dirty="0"/>
              <a:t> </a:t>
            </a:r>
            <a:r>
              <a:rPr dirty="0" err="1"/>
              <a:t>전달하는</a:t>
            </a:r>
            <a:r>
              <a:rPr dirty="0"/>
              <a:t> </a:t>
            </a:r>
            <a:r>
              <a:rPr dirty="0" err="1"/>
              <a:t>컨텍스트</a:t>
            </a:r>
            <a:r>
              <a:rPr dirty="0"/>
              <a:t> </a:t>
            </a:r>
            <a:r>
              <a:rPr dirty="0" err="1"/>
              <a:t>변수명을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paginate_by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ListView와</a:t>
            </a:r>
            <a:r>
              <a:rPr dirty="0"/>
              <a:t> </a:t>
            </a:r>
            <a:r>
              <a:rPr dirty="0" err="1"/>
              <a:t>날짜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 뷰(예, </a:t>
            </a:r>
            <a:r>
              <a:rPr dirty="0" err="1"/>
              <a:t>YearArchiveView</a:t>
            </a:r>
            <a:r>
              <a:rPr dirty="0"/>
              <a:t>)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</a:t>
            </a:r>
            <a:endParaRPr lang="en-US" altLang="ko-KR" dirty="0"/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페이징</a:t>
            </a:r>
            <a:r>
              <a:rPr dirty="0"/>
              <a:t> </a:t>
            </a:r>
            <a:r>
              <a:rPr dirty="0" err="1"/>
              <a:t>기능이</a:t>
            </a:r>
            <a:r>
              <a:rPr dirty="0"/>
              <a:t> </a:t>
            </a:r>
            <a:r>
              <a:rPr dirty="0" err="1"/>
              <a:t>활성화</a:t>
            </a:r>
            <a:r>
              <a:rPr dirty="0"/>
              <a:t> 된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페이지당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수를</a:t>
            </a:r>
            <a:r>
              <a:rPr dirty="0"/>
              <a:t> </a:t>
            </a:r>
            <a:r>
              <a:rPr dirty="0" err="1"/>
              <a:t>정수로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date_field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날짜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 뷰(예, </a:t>
            </a:r>
            <a:r>
              <a:rPr dirty="0" err="1"/>
              <a:t>YearArchiveView</a:t>
            </a:r>
            <a:r>
              <a:rPr dirty="0"/>
              <a:t>)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 이 </a:t>
            </a:r>
            <a:r>
              <a:rPr dirty="0" err="1"/>
              <a:t>필드의</a:t>
            </a:r>
            <a:r>
              <a:rPr dirty="0"/>
              <a:t> </a:t>
            </a:r>
            <a:r>
              <a:rPr dirty="0" err="1"/>
              <a:t>타입은</a:t>
            </a:r>
            <a:r>
              <a:rPr dirty="0"/>
              <a:t> </a:t>
            </a:r>
            <a:r>
              <a:rPr dirty="0" err="1"/>
              <a:t>DateField</a:t>
            </a:r>
            <a:r>
              <a:rPr dirty="0"/>
              <a:t>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DateTimeField이다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form_class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FormView</a:t>
            </a:r>
            <a:r>
              <a:rPr dirty="0"/>
              <a:t>, </a:t>
            </a:r>
            <a:r>
              <a:rPr dirty="0" err="1"/>
              <a:t>CreateView</a:t>
            </a:r>
            <a:r>
              <a:rPr dirty="0"/>
              <a:t>, </a:t>
            </a:r>
            <a:r>
              <a:rPr dirty="0" err="1"/>
              <a:t>UpdateView에서</a:t>
            </a:r>
            <a:r>
              <a:rPr dirty="0"/>
              <a:t> </a:t>
            </a:r>
            <a:r>
              <a:rPr dirty="0" err="1"/>
              <a:t>폼을</a:t>
            </a:r>
            <a:r>
              <a:rPr dirty="0"/>
              <a:t> </a:t>
            </a:r>
            <a:r>
              <a:rPr dirty="0" err="1"/>
              <a:t>만드는데</a:t>
            </a:r>
            <a:r>
              <a:rPr dirty="0"/>
              <a:t> </a:t>
            </a:r>
            <a:r>
              <a:rPr dirty="0" err="1"/>
              <a:t>사용할</a:t>
            </a:r>
            <a:r>
              <a:rPr dirty="0"/>
              <a:t>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success_url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FormView</a:t>
            </a:r>
            <a:r>
              <a:rPr dirty="0"/>
              <a:t>, </a:t>
            </a:r>
            <a:r>
              <a:rPr dirty="0" err="1"/>
              <a:t>CreateView</a:t>
            </a:r>
            <a:r>
              <a:rPr dirty="0"/>
              <a:t>, </a:t>
            </a:r>
            <a:r>
              <a:rPr dirty="0" err="1"/>
              <a:t>UpdateView</a:t>
            </a:r>
            <a:r>
              <a:rPr dirty="0"/>
              <a:t>, </a:t>
            </a:r>
            <a:r>
              <a:rPr dirty="0" err="1"/>
              <a:t>DeleteView에서</a:t>
            </a:r>
            <a:r>
              <a:rPr dirty="0"/>
              <a:t> </a:t>
            </a:r>
            <a:r>
              <a:rPr dirty="0" err="1"/>
              <a:t>폼에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처리가</a:t>
            </a:r>
            <a:r>
              <a:rPr dirty="0"/>
              <a:t> </a:t>
            </a:r>
            <a:r>
              <a:rPr dirty="0" err="1"/>
              <a:t>성공한</a:t>
            </a:r>
            <a:r>
              <a:rPr dirty="0"/>
              <a:t> 후 </a:t>
            </a:r>
            <a:r>
              <a:rPr dirty="0" err="1"/>
              <a:t>리디이렉트할</a:t>
            </a:r>
            <a:r>
              <a:rPr dirty="0"/>
              <a:t> URL </a:t>
            </a:r>
            <a:r>
              <a:rPr dirty="0" err="1"/>
              <a:t>주소이다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ost crud FBV-&gt;CBV 바꿔보자 ! - post create"/>
          <p:cNvSpPr txBox="1"/>
          <p:nvPr/>
        </p:nvSpPr>
        <p:spPr>
          <a:xfrm>
            <a:off x="2993224" y="133470"/>
            <a:ext cx="6365444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create</a:t>
            </a: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12" y="673699"/>
            <a:ext cx="7708901" cy="290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60" y="5568950"/>
            <a:ext cx="50038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004" y="6175434"/>
            <a:ext cx="5245101" cy="16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899" y="8251525"/>
            <a:ext cx="8255001" cy="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화살표"/>
          <p:cNvSpPr/>
          <p:nvPr/>
        </p:nvSpPr>
        <p:spPr>
          <a:xfrm>
            <a:off x="4546599" y="39404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수업 방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수업 방식</a:t>
            </a:r>
          </a:p>
        </p:txBody>
      </p:sp>
      <p:sp>
        <p:nvSpPr>
          <p:cNvPr id="12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2"/>
          <a:srcRect l="7584" t="7584" r="7584" b="7584"/>
          <a:stretch>
            <a:fillRect/>
          </a:stretch>
        </p:blipFill>
        <p:spPr>
          <a:xfrm>
            <a:off x="10709207" y="8386680"/>
            <a:ext cx="20701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5" y="4109449"/>
            <a:ext cx="6097300" cy="461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12" y="4121571"/>
            <a:ext cx="6097300" cy="39359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BV &amp; Django Rest Framework (DRF)…"/>
          <p:cNvSpPr txBox="1">
            <a:spLocks noGrp="1"/>
          </p:cNvSpPr>
          <p:nvPr>
            <p:ph type="body" sz="quarter" idx="4294967295"/>
          </p:nvPr>
        </p:nvSpPr>
        <p:spPr>
          <a:xfrm>
            <a:off x="1269999" y="2257245"/>
            <a:ext cx="10639384" cy="1470056"/>
          </a:xfrm>
          <a:prstGeom prst="rect">
            <a:avLst/>
          </a:prstGeom>
        </p:spPr>
        <p:txBody>
          <a:bodyPr anchor="t"/>
          <a:lstStyle/>
          <a:p>
            <a:pPr marL="0" indent="0" algn="ctr" defTabSz="455675">
              <a:spcBef>
                <a:spcPts val="0"/>
              </a:spcBef>
              <a:buClrTx/>
              <a:buSzTx/>
              <a:buNone/>
              <a:defRPr sz="2885"/>
            </a:pP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CBV</a:t>
            </a:r>
            <a:r>
              <a:t> &amp; Django Rest Framework (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DRF</a:t>
            </a:r>
            <a:r>
              <a:t>)</a:t>
            </a:r>
          </a:p>
          <a:p>
            <a:pPr marL="0" indent="0" algn="ctr" defTabSz="455675">
              <a:spcBef>
                <a:spcPts val="0"/>
              </a:spcBef>
              <a:buClrTx/>
              <a:buSzTx/>
              <a:buNone/>
              <a:defRPr sz="2885"/>
            </a:pPr>
            <a:r>
              <a:t>중앙 강의 참고 + a</a:t>
            </a:r>
          </a:p>
          <a:p>
            <a:pPr marL="0" indent="0" algn="ctr" defTabSz="455675">
              <a:spcBef>
                <a:spcPts val="0"/>
              </a:spcBef>
              <a:buClrTx/>
              <a:buSzTx/>
              <a:buNone/>
              <a:defRPr sz="2885"/>
            </a:pPr>
            <a:r>
              <a:t>이론(40%) 실습(60%) : 실제로 코드 몇 줄 안칩니다 안심안심!</a:t>
            </a:r>
          </a:p>
        </p:txBody>
      </p:sp>
      <p:sp>
        <p:nvSpPr>
          <p:cNvPr id="131" name="직사각형"/>
          <p:cNvSpPr/>
          <p:nvPr/>
        </p:nvSpPr>
        <p:spPr>
          <a:xfrm>
            <a:off x="359913" y="6841226"/>
            <a:ext cx="1919093" cy="1790327"/>
          </a:xfrm>
          <a:prstGeom prst="rect">
            <a:avLst/>
          </a:prstGeom>
          <a:ln w="88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직사각형"/>
          <p:cNvSpPr/>
          <p:nvPr/>
        </p:nvSpPr>
        <p:spPr>
          <a:xfrm>
            <a:off x="6602414" y="5283343"/>
            <a:ext cx="3565023" cy="2648515"/>
          </a:xfrm>
          <a:prstGeom prst="rect">
            <a:avLst/>
          </a:prstGeom>
          <a:ln w="88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ost crud FBV-&gt;CBV 바꿔보자 ! - post edit"/>
          <p:cNvSpPr txBox="1"/>
          <p:nvPr/>
        </p:nvSpPr>
        <p:spPr>
          <a:xfrm>
            <a:off x="3662841" y="190979"/>
            <a:ext cx="599236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edit</a:t>
            </a:r>
          </a:p>
        </p:txBody>
      </p:sp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47" y="746065"/>
            <a:ext cx="8394353" cy="2970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👇 model…">
            <a:extLst>
              <a:ext uri="{FF2B5EF4-FFF2-40B4-BE49-F238E27FC236}">
                <a16:creationId xmlns:a16="http://schemas.microsoft.com/office/drawing/2014/main" id="{33469C08-14F9-4A9B-8771-C7F75F1686BA}"/>
              </a:ext>
            </a:extLst>
          </p:cNvPr>
          <p:cNvSpPr txBox="1"/>
          <p:nvPr/>
        </p:nvSpPr>
        <p:spPr>
          <a:xfrm>
            <a:off x="52609" y="4050210"/>
            <a:ext cx="12960279" cy="536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model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기본</a:t>
            </a:r>
            <a:r>
              <a:rPr dirty="0"/>
              <a:t> 뷰(View, Template, </a:t>
            </a:r>
            <a:r>
              <a:rPr dirty="0" err="1"/>
              <a:t>RedirectView</a:t>
            </a:r>
            <a:r>
              <a:rPr dirty="0"/>
              <a:t>) 3개를 </a:t>
            </a:r>
            <a:r>
              <a:rPr dirty="0" err="1"/>
              <a:t>제외하고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queryset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기본</a:t>
            </a:r>
            <a:r>
              <a:rPr dirty="0"/>
              <a:t> 뷰(View, Template, </a:t>
            </a:r>
            <a:r>
              <a:rPr dirty="0" err="1"/>
              <a:t>RedirectView</a:t>
            </a:r>
            <a:r>
              <a:rPr dirty="0"/>
              <a:t>) 3개를 </a:t>
            </a:r>
            <a:r>
              <a:rPr dirty="0" err="1"/>
              <a:t>제외하고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 </a:t>
            </a:r>
            <a:endParaRPr lang="en-US" altLang="ko-KR" dirty="0"/>
          </a:p>
          <a:p>
            <a:pPr algn="l">
              <a:defRPr sz="1900"/>
            </a:pPr>
            <a:r>
              <a:rPr lang="en-US" altLang="ko-KR" b="0" dirty="0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	</a:t>
            </a:r>
            <a:r>
              <a:rPr b="0" dirty="0" err="1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queryset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사용하면</a:t>
            </a:r>
            <a:r>
              <a:rPr dirty="0"/>
              <a:t> </a:t>
            </a:r>
            <a:r>
              <a:rPr b="0" dirty="0">
                <a:solidFill>
                  <a:srgbClr val="C7254E"/>
                </a:solidFill>
                <a:latin typeface="Monaco"/>
                <a:ea typeface="Monaco"/>
                <a:cs typeface="Monaco"/>
                <a:sym typeface="Monaco"/>
              </a:rPr>
              <a:t>model</a:t>
            </a:r>
            <a:r>
              <a:rPr dirty="0"/>
              <a:t> </a:t>
            </a:r>
            <a:r>
              <a:rPr dirty="0" err="1"/>
              <a:t>속성은</a:t>
            </a:r>
            <a:r>
              <a:rPr dirty="0"/>
              <a:t> </a:t>
            </a:r>
            <a:r>
              <a:rPr dirty="0" err="1"/>
              <a:t>무시된다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template_name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TemplateView를</a:t>
            </a:r>
            <a:r>
              <a:rPr dirty="0"/>
              <a:t> </a:t>
            </a:r>
            <a:r>
              <a:rPr dirty="0" err="1"/>
              <a:t>포함한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제너릭</a:t>
            </a:r>
            <a:r>
              <a:rPr dirty="0"/>
              <a:t> 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 </a:t>
            </a:r>
            <a:r>
              <a:rPr dirty="0" err="1"/>
              <a:t>템플릿</a:t>
            </a:r>
            <a:r>
              <a:rPr dirty="0"/>
              <a:t> </a:t>
            </a:r>
            <a:r>
              <a:rPr dirty="0" err="1"/>
              <a:t>파일명을</a:t>
            </a:r>
            <a:r>
              <a:rPr dirty="0"/>
              <a:t> </a:t>
            </a:r>
            <a:r>
              <a:rPr dirty="0" err="1"/>
              <a:t>문자열로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context_object_name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뷰에서</a:t>
            </a:r>
            <a:r>
              <a:rPr dirty="0"/>
              <a:t> </a:t>
            </a:r>
            <a:r>
              <a:rPr dirty="0" err="1"/>
              <a:t>템플릿</a:t>
            </a:r>
            <a:r>
              <a:rPr dirty="0"/>
              <a:t> </a:t>
            </a:r>
            <a:r>
              <a:rPr dirty="0" err="1"/>
              <a:t>파일에</a:t>
            </a:r>
            <a:r>
              <a:rPr dirty="0"/>
              <a:t> </a:t>
            </a:r>
            <a:r>
              <a:rPr dirty="0" err="1"/>
              <a:t>전달하는</a:t>
            </a:r>
            <a:r>
              <a:rPr dirty="0"/>
              <a:t> </a:t>
            </a:r>
            <a:r>
              <a:rPr dirty="0" err="1"/>
              <a:t>컨텍스트</a:t>
            </a:r>
            <a:r>
              <a:rPr dirty="0"/>
              <a:t> </a:t>
            </a:r>
            <a:r>
              <a:rPr dirty="0" err="1"/>
              <a:t>변수명을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paginate_by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ListView와</a:t>
            </a:r>
            <a:r>
              <a:rPr dirty="0"/>
              <a:t> </a:t>
            </a:r>
            <a:r>
              <a:rPr dirty="0" err="1"/>
              <a:t>날짜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 뷰(예, </a:t>
            </a:r>
            <a:r>
              <a:rPr dirty="0" err="1"/>
              <a:t>YearArchiveView</a:t>
            </a:r>
            <a:r>
              <a:rPr dirty="0"/>
              <a:t>)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</a:t>
            </a:r>
            <a:endParaRPr lang="en-US" altLang="ko-KR" dirty="0"/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페이징</a:t>
            </a:r>
            <a:r>
              <a:rPr dirty="0"/>
              <a:t> </a:t>
            </a:r>
            <a:r>
              <a:rPr dirty="0" err="1"/>
              <a:t>기능이</a:t>
            </a:r>
            <a:r>
              <a:rPr dirty="0"/>
              <a:t> </a:t>
            </a:r>
            <a:r>
              <a:rPr dirty="0" err="1"/>
              <a:t>활성화</a:t>
            </a:r>
            <a:r>
              <a:rPr dirty="0"/>
              <a:t> 된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페이지당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수를</a:t>
            </a:r>
            <a:r>
              <a:rPr dirty="0"/>
              <a:t> </a:t>
            </a:r>
            <a:r>
              <a:rPr dirty="0" err="1"/>
              <a:t>정수로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date_field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날짜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 뷰(예, </a:t>
            </a:r>
            <a:r>
              <a:rPr dirty="0" err="1"/>
              <a:t>YearArchiveView</a:t>
            </a:r>
            <a:r>
              <a:rPr dirty="0"/>
              <a:t>)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 이 </a:t>
            </a:r>
            <a:r>
              <a:rPr dirty="0" err="1"/>
              <a:t>필드의</a:t>
            </a:r>
            <a:r>
              <a:rPr dirty="0"/>
              <a:t> </a:t>
            </a:r>
            <a:r>
              <a:rPr dirty="0" err="1"/>
              <a:t>타입은</a:t>
            </a:r>
            <a:r>
              <a:rPr dirty="0"/>
              <a:t> </a:t>
            </a:r>
            <a:r>
              <a:rPr dirty="0" err="1"/>
              <a:t>DateField</a:t>
            </a:r>
            <a:r>
              <a:rPr dirty="0"/>
              <a:t>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DateTimeField이다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form_class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FormView</a:t>
            </a:r>
            <a:r>
              <a:rPr dirty="0"/>
              <a:t>, </a:t>
            </a:r>
            <a:r>
              <a:rPr dirty="0" err="1"/>
              <a:t>CreateView</a:t>
            </a:r>
            <a:r>
              <a:rPr dirty="0"/>
              <a:t>, </a:t>
            </a:r>
            <a:r>
              <a:rPr dirty="0" err="1"/>
              <a:t>UpdateView에서</a:t>
            </a:r>
            <a:r>
              <a:rPr dirty="0"/>
              <a:t> </a:t>
            </a:r>
            <a:r>
              <a:rPr dirty="0" err="1"/>
              <a:t>폼을</a:t>
            </a:r>
            <a:r>
              <a:rPr dirty="0"/>
              <a:t> </a:t>
            </a:r>
            <a:r>
              <a:rPr dirty="0" err="1"/>
              <a:t>만드는데</a:t>
            </a:r>
            <a:r>
              <a:rPr dirty="0"/>
              <a:t> </a:t>
            </a:r>
            <a:r>
              <a:rPr dirty="0" err="1"/>
              <a:t>사용할</a:t>
            </a:r>
            <a:r>
              <a:rPr dirty="0"/>
              <a:t>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지정한다</a:t>
            </a:r>
            <a:r>
              <a:rPr dirty="0"/>
              <a:t>.</a:t>
            </a:r>
          </a:p>
          <a:p>
            <a:pPr algn="l">
              <a:defRPr sz="1900"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rPr dirty="0"/>
              <a:t>👇 </a:t>
            </a:r>
            <a:r>
              <a:rPr dirty="0" err="1"/>
              <a:t>success_url</a:t>
            </a: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>
              <a:defRPr sz="1900"/>
            </a:pPr>
            <a:r>
              <a:rPr lang="en-US" altLang="ko-KR" dirty="0"/>
              <a:t>	</a:t>
            </a:r>
            <a:r>
              <a:rPr dirty="0" err="1"/>
              <a:t>FormView</a:t>
            </a:r>
            <a:r>
              <a:rPr dirty="0"/>
              <a:t>, </a:t>
            </a:r>
            <a:r>
              <a:rPr dirty="0" err="1"/>
              <a:t>CreateView</a:t>
            </a:r>
            <a:r>
              <a:rPr dirty="0"/>
              <a:t>, </a:t>
            </a:r>
            <a:r>
              <a:rPr dirty="0" err="1"/>
              <a:t>UpdateView</a:t>
            </a:r>
            <a:r>
              <a:rPr dirty="0"/>
              <a:t>, </a:t>
            </a:r>
            <a:r>
              <a:rPr dirty="0" err="1"/>
              <a:t>DeleteView에서</a:t>
            </a:r>
            <a:r>
              <a:rPr dirty="0"/>
              <a:t> </a:t>
            </a:r>
            <a:r>
              <a:rPr dirty="0" err="1"/>
              <a:t>폼에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처리가</a:t>
            </a:r>
            <a:r>
              <a:rPr dirty="0"/>
              <a:t> </a:t>
            </a:r>
            <a:r>
              <a:rPr dirty="0" err="1"/>
              <a:t>성공한</a:t>
            </a:r>
            <a:r>
              <a:rPr dirty="0"/>
              <a:t> 후 </a:t>
            </a:r>
            <a:r>
              <a:rPr dirty="0" err="1"/>
              <a:t>리디이렉트할</a:t>
            </a:r>
            <a:r>
              <a:rPr dirty="0"/>
              <a:t> URL </a:t>
            </a:r>
            <a:r>
              <a:rPr dirty="0" err="1"/>
              <a:t>주소이다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BV 실습 ( 9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( 9/14 )</a:t>
            </a:r>
          </a:p>
        </p:txBody>
      </p:sp>
      <p:sp>
        <p:nvSpPr>
          <p:cNvPr id="284" name="Post crud FBV-&gt;CBV 바꿔보자 ! - post edit"/>
          <p:cNvSpPr txBox="1"/>
          <p:nvPr/>
        </p:nvSpPr>
        <p:spPr>
          <a:xfrm>
            <a:off x="3156758" y="2077288"/>
            <a:ext cx="599236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edit</a:t>
            </a:r>
          </a:p>
        </p:txBody>
      </p:sp>
      <p:sp>
        <p:nvSpPr>
          <p:cNvPr id="285" name="화살표"/>
          <p:cNvSpPr/>
          <p:nvPr/>
        </p:nvSpPr>
        <p:spPr>
          <a:xfrm>
            <a:off x="172917" y="586728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43" y="4947084"/>
            <a:ext cx="90678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82" y="5833733"/>
            <a:ext cx="112903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99" y="7686121"/>
            <a:ext cx="84836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70" y="2929866"/>
            <a:ext cx="51689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🔔 cbv에서 url -&gt; view로 pk 넘겨줄땐 ‘pk’라는 이름으로 넘겨줘야 한다 !"/>
          <p:cNvSpPr txBox="1"/>
          <p:nvPr/>
        </p:nvSpPr>
        <p:spPr>
          <a:xfrm>
            <a:off x="1803079" y="8496779"/>
            <a:ext cx="92146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cbv에서 url -&gt; view로 pk 넘겨줄땐 ‘pk’라는 이름으로 넘겨줘야 한다 !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BV 실습 ( 10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( 10/14 )</a:t>
            </a:r>
          </a:p>
        </p:txBody>
      </p:sp>
      <p:sp>
        <p:nvSpPr>
          <p:cNvPr id="293" name="Post crud FBV-&gt;CBV 바꿔보자 ! - post delete"/>
          <p:cNvSpPr txBox="1"/>
          <p:nvPr/>
        </p:nvSpPr>
        <p:spPr>
          <a:xfrm>
            <a:off x="2981803" y="2077288"/>
            <a:ext cx="634227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delete</a:t>
            </a:r>
          </a:p>
        </p:txBody>
      </p:sp>
      <p:pic>
        <p:nvPicPr>
          <p:cNvPr id="29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42" y="2826229"/>
            <a:ext cx="66294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화살표"/>
          <p:cNvSpPr/>
          <p:nvPr/>
        </p:nvSpPr>
        <p:spPr>
          <a:xfrm>
            <a:off x="1104570" y="510539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83" y="5807733"/>
            <a:ext cx="52451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이미지" descr="이미지"/>
          <p:cNvPicPr>
            <a:picLocks noChangeAspect="1"/>
          </p:cNvPicPr>
          <p:nvPr/>
        </p:nvPicPr>
        <p:blipFill>
          <a:blip r:embed="rId4"/>
          <a:srcRect b="77029"/>
          <a:stretch>
            <a:fillRect/>
          </a:stretch>
        </p:blipFill>
        <p:spPr>
          <a:xfrm>
            <a:off x="704850" y="7254335"/>
            <a:ext cx="11595101" cy="96851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🔔 DeleteView는 삭제확인받는 템플릿이 필요하구나!…"/>
          <p:cNvSpPr txBox="1"/>
          <p:nvPr/>
        </p:nvSpPr>
        <p:spPr>
          <a:xfrm>
            <a:off x="2052506" y="8299979"/>
            <a:ext cx="8715757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DeleteView는 삭제확인받는 템플릿이 필요하구나! </a:t>
            </a:r>
          </a:p>
          <a:p>
            <a:r>
              <a:t>&amp; 템플릿 기본 이름은 ‘(소문자모델명)_confirm_delete.html’ 이구나!</a:t>
            </a:r>
          </a:p>
        </p:txBody>
      </p:sp>
      <p:pic>
        <p:nvPicPr>
          <p:cNvPr id="299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535" y="4498510"/>
            <a:ext cx="9956801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BV 실습 ( 11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( 11/14 )</a:t>
            </a:r>
          </a:p>
        </p:txBody>
      </p:sp>
      <p:sp>
        <p:nvSpPr>
          <p:cNvPr id="302" name="Post crud FBV-&gt;CBV 바꿔보자 ! - post delete"/>
          <p:cNvSpPr txBox="1"/>
          <p:nvPr/>
        </p:nvSpPr>
        <p:spPr>
          <a:xfrm>
            <a:off x="2981803" y="2077288"/>
            <a:ext cx="634227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delete</a:t>
            </a:r>
          </a:p>
        </p:txBody>
      </p:sp>
      <p:sp>
        <p:nvSpPr>
          <p:cNvPr id="303" name="🔔 DeleteView는 삭제확인받는 템플릿이 필요하구나!…"/>
          <p:cNvSpPr txBox="1"/>
          <p:nvPr/>
        </p:nvSpPr>
        <p:spPr>
          <a:xfrm>
            <a:off x="2144521" y="2721563"/>
            <a:ext cx="8715757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DeleteView는 삭제확인받는 템플릿이 필요하구나! </a:t>
            </a:r>
          </a:p>
          <a:p>
            <a:r>
              <a:t>&amp; 템플릿 기본 이름은 ‘(소문자모델명)_confirm_delete.html’ 이구나!</a:t>
            </a:r>
          </a:p>
        </p:txBody>
      </p:sp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5561091"/>
            <a:ext cx="7658101" cy="250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99" y="3931727"/>
            <a:ext cx="5511801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🔔 물론 삭제확인받는 템플릿을 안거치고 fbv처럼 바로 삭제할 수 있슴니다 (메소드 오버라이드 방법)…"/>
          <p:cNvSpPr txBox="1"/>
          <p:nvPr/>
        </p:nvSpPr>
        <p:spPr>
          <a:xfrm>
            <a:off x="724034" y="8187405"/>
            <a:ext cx="12178793" cy="12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물론 삭제확인받는 템플릿을 안거치고 fbv처럼 바로 삭제할 수 있슴니다 (메소드 오버라이드 방법)</a:t>
            </a:r>
          </a:p>
          <a:p>
            <a:r>
              <a:t> 따로 찾아보세용 ㅎ.ㅎ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BV 실습 ( 12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( 12/14 )</a:t>
            </a:r>
          </a:p>
        </p:txBody>
      </p:sp>
      <p:sp>
        <p:nvSpPr>
          <p:cNvPr id="309" name="Post crud FBV-&gt;CBV 바꿔보자 ! - post delete"/>
          <p:cNvSpPr txBox="1"/>
          <p:nvPr/>
        </p:nvSpPr>
        <p:spPr>
          <a:xfrm>
            <a:off x="2981803" y="2077288"/>
            <a:ext cx="634227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delete</a:t>
            </a:r>
          </a:p>
        </p:txBody>
      </p:sp>
      <p:sp>
        <p:nvSpPr>
          <p:cNvPr id="310" name="🤔 삭제확인 페이지에서 cancel 버튼을 만들순 없을까?"/>
          <p:cNvSpPr txBox="1"/>
          <p:nvPr/>
        </p:nvSpPr>
        <p:spPr>
          <a:xfrm>
            <a:off x="3095091" y="2918363"/>
            <a:ext cx="68146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🤔 삭제확인 페이지에서 cancel 버튼을 만들순 없을까?</a:t>
            </a:r>
          </a:p>
        </p:txBody>
      </p:sp>
      <p:pic>
        <p:nvPicPr>
          <p:cNvPr id="31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001" y="7025496"/>
            <a:ext cx="5054601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66" y="3781080"/>
            <a:ext cx="10845801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BV 실습 ( 13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( 13/14 )</a:t>
            </a:r>
          </a:p>
        </p:txBody>
      </p:sp>
      <p:sp>
        <p:nvSpPr>
          <p:cNvPr id="315" name="Post crud FBV-&gt;CBV 바꿔보자 ! - post delete"/>
          <p:cNvSpPr txBox="1"/>
          <p:nvPr/>
        </p:nvSpPr>
        <p:spPr>
          <a:xfrm>
            <a:off x="2981803" y="2077288"/>
            <a:ext cx="634227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delete</a:t>
            </a:r>
          </a:p>
        </p:txBody>
      </p:sp>
      <p:sp>
        <p:nvSpPr>
          <p:cNvPr id="316" name="🔔 DeleteView : delete_confirm 페이지에서 POST request가 들어오면 무조건 그 객체 삭제…"/>
          <p:cNvSpPr txBox="1"/>
          <p:nvPr/>
        </p:nvSpPr>
        <p:spPr>
          <a:xfrm>
            <a:off x="501548" y="2966318"/>
            <a:ext cx="12001704" cy="168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DeleteView : delete_confirm 페이지에서 POST request가 들어오면 무조건 그 객체 삭제</a:t>
            </a:r>
          </a:p>
          <a:p>
            <a:r>
              <a:t>-&gt; 그러면 post request 들어올때 cancel 버튼 눌렀다면 지우지말고 redirect</a:t>
            </a:r>
          </a:p>
          <a:p>
            <a:r>
              <a:t>&amp; cancel 버튼 안눌렀다면 지우고 redirect </a:t>
            </a:r>
          </a:p>
          <a:p>
            <a:r>
              <a:t>-&gt; 넘넘 쉽다 ~~~~</a:t>
            </a:r>
          </a:p>
        </p:txBody>
      </p:sp>
      <p:pic>
        <p:nvPicPr>
          <p:cNvPr id="3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9" y="5369463"/>
            <a:ext cx="9779001" cy="425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67" y="4859891"/>
            <a:ext cx="5943601" cy="30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BV 실습 ( 14/1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실습 ( 14/14 )</a:t>
            </a:r>
          </a:p>
        </p:txBody>
      </p:sp>
      <p:sp>
        <p:nvSpPr>
          <p:cNvPr id="321" name="Post crud FBV-&gt;CBV 바꿔보자 ! - post detail"/>
          <p:cNvSpPr txBox="1"/>
          <p:nvPr/>
        </p:nvSpPr>
        <p:spPr>
          <a:xfrm>
            <a:off x="3029961" y="2077288"/>
            <a:ext cx="624596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Post crud FBV-&gt;CBV 바꿔보자 ! - post detail</a:t>
            </a:r>
          </a:p>
        </p:txBody>
      </p:sp>
      <p:sp>
        <p:nvSpPr>
          <p:cNvPr id="322" name="🌈이건 과제로 돌리겠슴니다 ^ㅇ^🌈…"/>
          <p:cNvSpPr txBox="1"/>
          <p:nvPr/>
        </p:nvSpPr>
        <p:spPr>
          <a:xfrm>
            <a:off x="1886492" y="4143989"/>
            <a:ext cx="9231816" cy="146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100"/>
            </a:pPr>
            <a:r>
              <a:t>🌈이건 과제로 돌리겠슴니다 ^ㅇ^🌈</a:t>
            </a:r>
          </a:p>
          <a:p>
            <a:pPr>
              <a:defRPr sz="4100"/>
            </a:pPr>
            <a:r>
              <a:t>추후 공지 예정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ST 개념 ( 1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( 1/10 )</a:t>
            </a:r>
          </a:p>
        </p:txBody>
      </p:sp>
      <p:sp>
        <p:nvSpPr>
          <p:cNvPr id="325" name="Django Rest Framework (DRF)"/>
          <p:cNvSpPr txBox="1"/>
          <p:nvPr/>
        </p:nvSpPr>
        <p:spPr>
          <a:xfrm>
            <a:off x="3886144" y="2089938"/>
            <a:ext cx="453359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Django Rest Framework (DRF)</a:t>
            </a:r>
          </a:p>
        </p:txBody>
      </p:sp>
      <p:pic>
        <p:nvPicPr>
          <p:cNvPr id="32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78" y="2629533"/>
            <a:ext cx="5536768" cy="324808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ST: REpresentational State Transfer : http를 이용해 통신하는 네트워크상에서 정한 약속, 분산 하이퍼미디어 시스템을 위한 소프트웨어 설계 형식 →자원을 대표하는 어떤 식별자로, 상태를 전송하겠다 → 자원을 이름으로 구분해서 주고받는거 → POST/1 : 1번 글을 맹글어주고 ~ http 기반에 crud가 가능한 api도 rest다"/>
          <p:cNvSpPr txBox="1"/>
          <p:nvPr/>
        </p:nvSpPr>
        <p:spPr>
          <a:xfrm>
            <a:off x="750161" y="5981014"/>
            <a:ext cx="11099801" cy="1667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REST</a:t>
            </a:r>
            <a:r>
              <a:t>: REpresentational State Transfer : http를 이용해 통신하는 네트워크상에서 정한 약속, 분산 하이퍼미디어 시스템을 위한 소프트웨어 설계 형식 →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자원을 대표하는 어떤 식별자로, 상태를 전송하겠다 </a:t>
            </a:r>
            <a:r>
              <a:t>→ 자원을 이름으로 구분해서 주고받는거 → POST/1 : 1번 글을 맹글어주고 ~ 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http 기반에 crud가 가능한 api도 rest다</a:t>
            </a:r>
          </a:p>
        </p:txBody>
      </p:sp>
      <p:sp>
        <p:nvSpPr>
          <p:cNvPr id="328" name="API: client와 server 사이의 메신저 →…"/>
          <p:cNvSpPr txBox="1"/>
          <p:nvPr/>
        </p:nvSpPr>
        <p:spPr>
          <a:xfrm>
            <a:off x="763617" y="7709499"/>
            <a:ext cx="18827182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API</a:t>
            </a:r>
            <a:r>
              <a:t>: client와 server 사이의 메신저 → </a:t>
            </a:r>
          </a:p>
          <a:p>
            <a:pPr algn="l"/>
            <a:r>
              <a:t>request를 특정 형식에 맞게 client에게 받고, 그거를 server에 전달</a:t>
            </a:r>
          </a:p>
          <a:p>
            <a:pPr algn="l"/>
            <a:r>
              <a:t> response를 특정 형식에 맞게 전달해줌</a:t>
            </a:r>
          </a:p>
        </p:txBody>
      </p:sp>
      <p:sp>
        <p:nvSpPr>
          <p:cNvPr id="329" name="REST API: REST 아키텍쳐 스타일을 따르는 api"/>
          <p:cNvSpPr txBox="1"/>
          <p:nvPr/>
        </p:nvSpPr>
        <p:spPr>
          <a:xfrm>
            <a:off x="739942" y="9044385"/>
            <a:ext cx="7159092" cy="55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800"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REST API: REST 아키텍쳐 스타일을 따르는 api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ST 개념 ( 2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( 2/10 )</a:t>
            </a:r>
          </a:p>
        </p:txBody>
      </p:sp>
      <p:sp>
        <p:nvSpPr>
          <p:cNvPr id="332" name="Django Rest Framework (DRF) 🤔 이걸 왜 배워야 하는 걸까?…"/>
          <p:cNvSpPr txBox="1"/>
          <p:nvPr/>
        </p:nvSpPr>
        <p:spPr>
          <a:xfrm>
            <a:off x="2027830" y="1869668"/>
            <a:ext cx="8250225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Django Rest Framework (DRF) 🤔 이걸 왜 배워야 하는 걸까?</a:t>
            </a:r>
          </a:p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1. 백엔드와 프론트엔드의 완벽한 분리</a:t>
            </a:r>
          </a:p>
        </p:txBody>
      </p:sp>
      <p:pic>
        <p:nvPicPr>
          <p:cNvPr id="33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2" y="3514442"/>
            <a:ext cx="4559301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12" y="3514442"/>
            <a:ext cx="7039928" cy="205576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백엔드 : 프론트님 posts 이름으로 넘길게요"/>
          <p:cNvSpPr txBox="1"/>
          <p:nvPr/>
        </p:nvSpPr>
        <p:spPr>
          <a:xfrm>
            <a:off x="216472" y="6203689"/>
            <a:ext cx="5384598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백엔드</a:t>
            </a:r>
            <a:r>
              <a:rPr dirty="0"/>
              <a:t> : </a:t>
            </a:r>
            <a:r>
              <a:rPr dirty="0" err="1"/>
              <a:t>프론트님</a:t>
            </a:r>
            <a:r>
              <a:rPr dirty="0"/>
              <a:t> posts </a:t>
            </a:r>
            <a:r>
              <a:rPr dirty="0" err="1"/>
              <a:t>이름으로</a:t>
            </a:r>
            <a:r>
              <a:rPr dirty="0"/>
              <a:t> </a:t>
            </a:r>
            <a:r>
              <a:rPr dirty="0" err="1"/>
              <a:t>넘길게요</a:t>
            </a:r>
            <a:endParaRPr dirty="0"/>
          </a:p>
        </p:txBody>
      </p:sp>
      <p:sp>
        <p:nvSpPr>
          <p:cNvPr id="336" name="프론트 : django 기본 문법을 알아야 함"/>
          <p:cNvSpPr txBox="1"/>
          <p:nvPr/>
        </p:nvSpPr>
        <p:spPr>
          <a:xfrm>
            <a:off x="6906276" y="6185284"/>
            <a:ext cx="487040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프론트</a:t>
            </a:r>
            <a:r>
              <a:rPr dirty="0"/>
              <a:t> : </a:t>
            </a:r>
            <a:r>
              <a:rPr dirty="0" err="1"/>
              <a:t>django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</a:t>
            </a:r>
            <a:r>
              <a:rPr dirty="0" err="1"/>
              <a:t>문법을</a:t>
            </a:r>
            <a:r>
              <a:rPr dirty="0"/>
              <a:t> </a:t>
            </a:r>
            <a:r>
              <a:rPr dirty="0" err="1"/>
              <a:t>알아야</a:t>
            </a:r>
            <a:r>
              <a:rPr dirty="0"/>
              <a:t> 함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ST 개념 ( 3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( 3/10 )</a:t>
            </a:r>
          </a:p>
        </p:txBody>
      </p:sp>
      <p:sp>
        <p:nvSpPr>
          <p:cNvPr id="339" name="Django Rest Framework (DRF) 🤔 이걸 왜 배워야 하는 걸까?…"/>
          <p:cNvSpPr txBox="1"/>
          <p:nvPr/>
        </p:nvSpPr>
        <p:spPr>
          <a:xfrm>
            <a:off x="2027830" y="1869668"/>
            <a:ext cx="8250225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Django Rest Framework (DRF) 🤔 이걸 왜 배워야 하는 걸까?</a:t>
            </a:r>
          </a:p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1. 백엔드와 프론트엔드의 완벽한 분리</a:t>
            </a:r>
          </a:p>
        </p:txBody>
      </p:sp>
      <p:pic>
        <p:nvPicPr>
          <p:cNvPr id="34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8" y="3006000"/>
            <a:ext cx="9385264" cy="5970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BV 개념 ( 1/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개념 ( 1/4)</a:t>
            </a:r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6" name="이미지" descr="이미지"/>
          <p:cNvPicPr>
            <a:picLocks noChangeAspect="1"/>
          </p:cNvPicPr>
          <p:nvPr/>
        </p:nvPicPr>
        <p:blipFill>
          <a:blip r:embed="rId2"/>
          <a:srcRect l="7584" t="7584" r="7584" b="7584"/>
          <a:stretch>
            <a:fillRect/>
          </a:stretch>
        </p:blipFill>
        <p:spPr>
          <a:xfrm>
            <a:off x="10709207" y="8386680"/>
            <a:ext cx="20701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BV (Class Based View)"/>
          <p:cNvSpPr txBox="1"/>
          <p:nvPr/>
        </p:nvSpPr>
        <p:spPr>
          <a:xfrm>
            <a:off x="631618" y="2249507"/>
            <a:ext cx="367558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CBV (Class Based View) </a:t>
            </a:r>
          </a:p>
        </p:txBody>
      </p:sp>
      <p:pic>
        <p:nvPicPr>
          <p:cNvPr id="13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0" y="2953960"/>
            <a:ext cx="6368310" cy="250623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BV (Function Based View)"/>
          <p:cNvSpPr txBox="1"/>
          <p:nvPr/>
        </p:nvSpPr>
        <p:spPr>
          <a:xfrm>
            <a:off x="7496665" y="2249507"/>
            <a:ext cx="409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FBV (Function Based View) </a:t>
            </a:r>
          </a:p>
        </p:txBody>
      </p:sp>
      <p:pic>
        <p:nvPicPr>
          <p:cNvPr id="14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87" y="2960897"/>
            <a:ext cx="50673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선"/>
          <p:cNvSpPr/>
          <p:nvPr/>
        </p:nvSpPr>
        <p:spPr>
          <a:xfrm>
            <a:off x="5140255" y="3678207"/>
            <a:ext cx="1803530" cy="1"/>
          </a:xfrm>
          <a:prstGeom prst="line">
            <a:avLst/>
          </a:prstGeom>
          <a:ln w="215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" name="선"/>
          <p:cNvSpPr/>
          <p:nvPr/>
        </p:nvSpPr>
        <p:spPr>
          <a:xfrm>
            <a:off x="5140255" y="4117223"/>
            <a:ext cx="1803530" cy="1"/>
          </a:xfrm>
          <a:prstGeom prst="line">
            <a:avLst/>
          </a:prstGeom>
          <a:ln w="215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670" y="5821446"/>
            <a:ext cx="4584701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ST 개념 ( 4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( 4/10 )</a:t>
            </a:r>
          </a:p>
        </p:txBody>
      </p:sp>
      <p:sp>
        <p:nvSpPr>
          <p:cNvPr id="343" name="Django Rest Framework (DRF) 🤔 이걸 왜 배워야 하는 걸까?…"/>
          <p:cNvSpPr txBox="1"/>
          <p:nvPr/>
        </p:nvSpPr>
        <p:spPr>
          <a:xfrm>
            <a:off x="2027830" y="1869668"/>
            <a:ext cx="8250225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Django Rest Framework (DRF) 🤔 이걸 왜 배워야 하는 걸까?</a:t>
            </a:r>
          </a:p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1. 백엔드와 프론트엔드의 완벽한 분리</a:t>
            </a:r>
          </a:p>
        </p:txBody>
      </p:sp>
      <p:pic>
        <p:nvPicPr>
          <p:cNvPr id="34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83" y="3335144"/>
            <a:ext cx="73406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6787703"/>
            <a:ext cx="6692901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백엔드: pk로 넘겨줌"/>
          <p:cNvSpPr txBox="1"/>
          <p:nvPr/>
        </p:nvSpPr>
        <p:spPr>
          <a:xfrm>
            <a:off x="1191028" y="4219149"/>
            <a:ext cx="257525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백엔드: pk로 넘겨줌</a:t>
            </a:r>
          </a:p>
        </p:txBody>
      </p:sp>
      <p:sp>
        <p:nvSpPr>
          <p:cNvPr id="347" name="프론트: js로 pk받아서 띄우면 됨"/>
          <p:cNvSpPr txBox="1"/>
          <p:nvPr/>
        </p:nvSpPr>
        <p:spPr>
          <a:xfrm>
            <a:off x="454784" y="7233047"/>
            <a:ext cx="4047745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프론트: js로 pk받아서 띄우면 됨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ST 개념 ( 5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( 5/10 )</a:t>
            </a:r>
          </a:p>
        </p:txBody>
      </p:sp>
      <p:sp>
        <p:nvSpPr>
          <p:cNvPr id="350" name="Django Rest Framework (DRF) 🤔 이걸 왜 배워야 하는 걸까?…"/>
          <p:cNvSpPr txBox="1"/>
          <p:nvPr/>
        </p:nvSpPr>
        <p:spPr>
          <a:xfrm>
            <a:off x="2027830" y="1869668"/>
            <a:ext cx="8250225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Django Rest Framework (DRF) 🤔 이걸 왜 배워야 하는 걸까?</a:t>
            </a:r>
          </a:p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2. 코드의 재활용성 높아짐 </a:t>
            </a:r>
          </a:p>
        </p:txBody>
      </p:sp>
      <p:pic>
        <p:nvPicPr>
          <p:cNvPr id="35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24" y="3926696"/>
            <a:ext cx="85725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기존: 한 페이지에 하나의 클래스나 함수 필요 .…"/>
          <p:cNvSpPr txBox="1"/>
          <p:nvPr/>
        </p:nvSpPr>
        <p:spPr>
          <a:xfrm>
            <a:off x="-714777" y="2909003"/>
            <a:ext cx="14686106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기존: 한 페이지에 하나의 클래스나 함수 필요 . </a:t>
            </a:r>
          </a:p>
          <a:p>
            <a:r>
              <a:t>거의 같은 내용의 페이지라도 조금만 달라도 함수를 새로 만들어야 한다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ST 개념 ( 6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( 6/10 )</a:t>
            </a:r>
          </a:p>
        </p:txBody>
      </p:sp>
      <p:sp>
        <p:nvSpPr>
          <p:cNvPr id="355" name="Django Rest Framework (DRF) 🤔 이걸 왜 배워야 하는 걸까?…"/>
          <p:cNvSpPr txBox="1"/>
          <p:nvPr/>
        </p:nvSpPr>
        <p:spPr>
          <a:xfrm>
            <a:off x="2027830" y="1869668"/>
            <a:ext cx="8250225" cy="90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Django Rest Framework (DRF) 🤔 이걸 왜 배워야 하는 걸까?</a:t>
            </a:r>
          </a:p>
          <a:p>
            <a: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1. 백엔드와 프론트엔드의 완벽한 분리2. 코드의 재활용성 높아짐 </a:t>
            </a:r>
          </a:p>
        </p:txBody>
      </p:sp>
      <p:pic>
        <p:nvPicPr>
          <p:cNvPr id="35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20" y="5718082"/>
            <a:ext cx="4992389" cy="4351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92" y="2844663"/>
            <a:ext cx="9055101" cy="271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ST 개념 ( 7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( 7/10 )</a:t>
            </a:r>
          </a:p>
        </p:txBody>
      </p:sp>
      <p:sp>
        <p:nvSpPr>
          <p:cNvPr id="360" name="Restful api in django"/>
          <p:cNvSpPr txBox="1"/>
          <p:nvPr/>
        </p:nvSpPr>
        <p:spPr>
          <a:xfrm>
            <a:off x="4606082" y="2089938"/>
            <a:ext cx="309372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Restful api in django</a:t>
            </a:r>
          </a:p>
        </p:txBody>
      </p:sp>
      <p:pic>
        <p:nvPicPr>
          <p:cNvPr id="36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0" y="6331661"/>
            <a:ext cx="7567035" cy="2535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47" y="3314700"/>
            <a:ext cx="9254767" cy="237648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직사각형"/>
          <p:cNvSpPr/>
          <p:nvPr/>
        </p:nvSpPr>
        <p:spPr>
          <a:xfrm>
            <a:off x="1865131" y="6605804"/>
            <a:ext cx="2755974" cy="410259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직사각형"/>
          <p:cNvSpPr/>
          <p:nvPr/>
        </p:nvSpPr>
        <p:spPr>
          <a:xfrm>
            <a:off x="1979650" y="7506602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61" y="6129703"/>
            <a:ext cx="2376386" cy="1362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85" y="7785197"/>
            <a:ext cx="47117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ST 개념 ( 8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( 8/10 )</a:t>
            </a:r>
          </a:p>
        </p:txBody>
      </p:sp>
      <p:sp>
        <p:nvSpPr>
          <p:cNvPr id="369" name="Restful api in django - 객체를 json형태로"/>
          <p:cNvSpPr txBox="1"/>
          <p:nvPr/>
        </p:nvSpPr>
        <p:spPr>
          <a:xfrm>
            <a:off x="3318302" y="2077288"/>
            <a:ext cx="566928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Restful api in django - 객체를 json형태로</a:t>
            </a:r>
          </a:p>
        </p:txBody>
      </p: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4" y="2986857"/>
            <a:ext cx="7567036" cy="253548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직사각형"/>
          <p:cNvSpPr/>
          <p:nvPr/>
        </p:nvSpPr>
        <p:spPr>
          <a:xfrm>
            <a:off x="2364356" y="3260999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직사각형"/>
          <p:cNvSpPr/>
          <p:nvPr/>
        </p:nvSpPr>
        <p:spPr>
          <a:xfrm>
            <a:off x="2478875" y="4161797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7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86" y="2784898"/>
            <a:ext cx="2376385" cy="1362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31" y="4402867"/>
            <a:ext cx="4711701" cy="1397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json(javascript object notation) : 데이터의 송수신을 자바스크립트의 객체로서 수행할 수 있게끔 하는 가벼운 문자열 데이터 표현식 ; 서버랑 클라이언트 사이에 데이터 통신할때 사용"/>
          <p:cNvSpPr txBox="1"/>
          <p:nvPr/>
        </p:nvSpPr>
        <p:spPr>
          <a:xfrm>
            <a:off x="20657" y="6441255"/>
            <a:ext cx="12963485" cy="116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300" dirty="0">
                <a:solidFill>
                  <a:schemeClr val="accent4">
                    <a:hueOff val="-624705"/>
                    <a:lumOff val="1372"/>
                  </a:schemeClr>
                </a:solidFill>
              </a:rPr>
              <a:t>json</a:t>
            </a:r>
            <a:r>
              <a:rPr sz="2300" dirty="0"/>
              <a:t>(</a:t>
            </a:r>
            <a:r>
              <a:rPr sz="2300" dirty="0" err="1"/>
              <a:t>javascript</a:t>
            </a:r>
            <a:r>
              <a:rPr sz="2300" dirty="0"/>
              <a:t> object notation) </a:t>
            </a:r>
            <a:endParaRPr lang="en-US" altLang="ko-KR" sz="2300" dirty="0"/>
          </a:p>
          <a:p>
            <a:r>
              <a:rPr sz="2300" dirty="0"/>
              <a:t> </a:t>
            </a:r>
            <a:r>
              <a:rPr sz="2300" dirty="0" err="1"/>
              <a:t>데이터의</a:t>
            </a:r>
            <a:r>
              <a:rPr sz="2300" dirty="0"/>
              <a:t> </a:t>
            </a:r>
            <a:r>
              <a:rPr sz="2300" dirty="0" err="1"/>
              <a:t>송수신을</a:t>
            </a:r>
            <a:r>
              <a:rPr sz="2300" dirty="0"/>
              <a:t> </a:t>
            </a:r>
            <a:r>
              <a:rPr sz="2300" dirty="0" err="1"/>
              <a:t>자바스크립트의</a:t>
            </a:r>
            <a:r>
              <a:rPr sz="2300" dirty="0"/>
              <a:t> </a:t>
            </a:r>
            <a:r>
              <a:rPr sz="2300" dirty="0" err="1"/>
              <a:t>객체로서</a:t>
            </a:r>
            <a:r>
              <a:rPr sz="2300" dirty="0"/>
              <a:t> </a:t>
            </a:r>
            <a:r>
              <a:rPr sz="2300" dirty="0" err="1"/>
              <a:t>수행할</a:t>
            </a:r>
            <a:r>
              <a:rPr sz="2300" dirty="0"/>
              <a:t> 수 </a:t>
            </a:r>
            <a:r>
              <a:rPr sz="2300" dirty="0" err="1"/>
              <a:t>있게끔</a:t>
            </a:r>
            <a:r>
              <a:rPr sz="2300" dirty="0"/>
              <a:t> </a:t>
            </a:r>
            <a:r>
              <a:rPr sz="2300" dirty="0" err="1"/>
              <a:t>하는</a:t>
            </a:r>
            <a:r>
              <a:rPr sz="2300" dirty="0"/>
              <a:t> </a:t>
            </a:r>
            <a:r>
              <a:rPr sz="2300" dirty="0" err="1"/>
              <a:t>가벼운</a:t>
            </a:r>
            <a:r>
              <a:rPr sz="2300" dirty="0"/>
              <a:t> </a:t>
            </a:r>
            <a:r>
              <a:rPr sz="2300" dirty="0" err="1"/>
              <a:t>문자열</a:t>
            </a:r>
            <a:r>
              <a:rPr sz="2300" dirty="0"/>
              <a:t> </a:t>
            </a:r>
            <a:r>
              <a:rPr sz="2300" dirty="0" err="1"/>
              <a:t>데이터</a:t>
            </a:r>
            <a:r>
              <a:rPr sz="2300" dirty="0"/>
              <a:t> </a:t>
            </a:r>
            <a:r>
              <a:rPr sz="2300" dirty="0" err="1"/>
              <a:t>표현식</a:t>
            </a:r>
            <a:r>
              <a:rPr sz="2300" dirty="0"/>
              <a:t> </a:t>
            </a:r>
            <a:endParaRPr lang="en-US" altLang="ko-KR" sz="2300" dirty="0"/>
          </a:p>
          <a:p>
            <a:r>
              <a:rPr sz="2300" dirty="0"/>
              <a:t> </a:t>
            </a:r>
            <a:r>
              <a:rPr sz="2300" dirty="0" err="1"/>
              <a:t>서버랑</a:t>
            </a:r>
            <a:r>
              <a:rPr sz="2300" dirty="0"/>
              <a:t> </a:t>
            </a:r>
            <a:r>
              <a:rPr sz="2300" dirty="0" err="1"/>
              <a:t>클라이언트</a:t>
            </a:r>
            <a:r>
              <a:rPr sz="2300" dirty="0"/>
              <a:t> </a:t>
            </a:r>
            <a:r>
              <a:rPr sz="2300" dirty="0" err="1"/>
              <a:t>사이에</a:t>
            </a:r>
            <a:r>
              <a:rPr sz="2300" dirty="0"/>
              <a:t> </a:t>
            </a:r>
            <a:r>
              <a:rPr sz="2300" dirty="0" err="1"/>
              <a:t>데이터</a:t>
            </a:r>
            <a:r>
              <a:rPr sz="2300" dirty="0"/>
              <a:t> </a:t>
            </a:r>
            <a:r>
              <a:rPr sz="2300" dirty="0" err="1"/>
              <a:t>통신할때</a:t>
            </a:r>
            <a:r>
              <a:rPr sz="2300" dirty="0"/>
              <a:t> </a:t>
            </a:r>
            <a:r>
              <a:rPr sz="2300" dirty="0" err="1"/>
              <a:t>사용</a:t>
            </a:r>
            <a:endParaRPr sz="2300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ST 개념 ( 9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( 9/10 )</a:t>
            </a:r>
          </a:p>
        </p:txBody>
      </p:sp>
      <p:sp>
        <p:nvSpPr>
          <p:cNvPr id="378" name="Restful api in django - 객체를 json형태로 -  DRF에선 어떻게?"/>
          <p:cNvSpPr txBox="1"/>
          <p:nvPr/>
        </p:nvSpPr>
        <p:spPr>
          <a:xfrm>
            <a:off x="2029608" y="2077288"/>
            <a:ext cx="824666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Restful api in django - 객체를 json형태로 -  DRF에선 어떻게?</a:t>
            </a:r>
          </a:p>
        </p:txBody>
      </p:sp>
      <p:pic>
        <p:nvPicPr>
          <p:cNvPr id="37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4" y="2986857"/>
            <a:ext cx="7567036" cy="2535483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직사각형"/>
          <p:cNvSpPr/>
          <p:nvPr/>
        </p:nvSpPr>
        <p:spPr>
          <a:xfrm>
            <a:off x="2364356" y="3260999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1" name="직사각형"/>
          <p:cNvSpPr/>
          <p:nvPr/>
        </p:nvSpPr>
        <p:spPr>
          <a:xfrm>
            <a:off x="2478875" y="4161797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49" y="3513187"/>
            <a:ext cx="9385264" cy="5970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ST 개념 ( 10/10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개념 ( 10/10 )</a:t>
            </a:r>
          </a:p>
        </p:txBody>
      </p:sp>
      <p:sp>
        <p:nvSpPr>
          <p:cNvPr id="385" name="Restful api in django - 객체를 json형태로 -  DRF에선 어떻게?"/>
          <p:cNvSpPr txBox="1"/>
          <p:nvPr/>
        </p:nvSpPr>
        <p:spPr>
          <a:xfrm>
            <a:off x="2029608" y="2077288"/>
            <a:ext cx="824666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Restful api in django - 객체를 json형태로 -  DRF에선 어떻게?</a:t>
            </a:r>
          </a:p>
        </p:txBody>
      </p:sp>
      <p:pic>
        <p:nvPicPr>
          <p:cNvPr id="38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882" y="3158851"/>
            <a:ext cx="7567036" cy="2535483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직사각형"/>
          <p:cNvSpPr/>
          <p:nvPr/>
        </p:nvSpPr>
        <p:spPr>
          <a:xfrm>
            <a:off x="4365184" y="3432993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직사각형"/>
          <p:cNvSpPr/>
          <p:nvPr/>
        </p:nvSpPr>
        <p:spPr>
          <a:xfrm>
            <a:off x="4479703" y="4333791"/>
            <a:ext cx="2755974" cy="4102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56" y="5855984"/>
            <a:ext cx="9536088" cy="3595022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🔔 rest api : http 기반에 crud가 가능한 api"/>
          <p:cNvSpPr txBox="1"/>
          <p:nvPr/>
        </p:nvSpPr>
        <p:spPr>
          <a:xfrm>
            <a:off x="3250230" y="2489199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🔔 rest api : 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http 기반에 crud가 가능한 api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ST 맛보기실습 ( 1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( 1/9 )</a:t>
            </a:r>
          </a:p>
        </p:txBody>
      </p:sp>
      <p:sp>
        <p:nvSpPr>
          <p:cNvPr id="393" name="오키 이제 다 알았고 실습 해봅시다! - 환경구축"/>
          <p:cNvSpPr txBox="1"/>
          <p:nvPr/>
        </p:nvSpPr>
        <p:spPr>
          <a:xfrm>
            <a:off x="3321960" y="2077288"/>
            <a:ext cx="566196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환경구축</a:t>
            </a:r>
          </a:p>
        </p:txBody>
      </p:sp>
      <p:pic>
        <p:nvPicPr>
          <p:cNvPr id="39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7" y="4480628"/>
            <a:ext cx="5661966" cy="3176583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아무 폴더에 가상환경부터 새로 만들어 줍시당…"/>
          <p:cNvSpPr txBox="1"/>
          <p:nvPr/>
        </p:nvSpPr>
        <p:spPr>
          <a:xfrm>
            <a:off x="253593" y="2613234"/>
            <a:ext cx="13004801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아무 폴더에 가상환경부터 새로 만들어 줍시당</a:t>
            </a:r>
          </a:p>
          <a:p>
            <a:pPr algn="l"/>
            <a:r>
              <a:t>(window경우 python -m venv [가상환경이름] : 이미 현재 폴더에 있는 가상환경 이름이랑 겹치면 안됨!</a:t>
            </a:r>
          </a:p>
          <a:p>
            <a:pPr algn="l"/>
            <a:r>
              <a:t>2. dir로 잘 만들어졌는지 확인</a:t>
            </a:r>
          </a:p>
          <a:p>
            <a:pPr algn="l"/>
            <a:r>
              <a:t>3. 가상환경 키고 djangorestframework, django 깔아줍시다 (pip install [설치할앱이름])</a:t>
            </a:r>
          </a:p>
        </p:txBody>
      </p:sp>
      <p:pic>
        <p:nvPicPr>
          <p:cNvPr id="39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90" y="4552950"/>
            <a:ext cx="3492501" cy="237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ST 맛보기실습 ( 2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( 2/9 )</a:t>
            </a:r>
          </a:p>
        </p:txBody>
      </p:sp>
      <p:sp>
        <p:nvSpPr>
          <p:cNvPr id="399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00" name="프로젝트 만들어 줍니다 django-admin startproject firstrest…"/>
          <p:cNvSpPr txBox="1"/>
          <p:nvPr/>
        </p:nvSpPr>
        <p:spPr>
          <a:xfrm>
            <a:off x="253593" y="2810034"/>
            <a:ext cx="13004801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프로젝트 만들어 줍니다 django-admin startproject firstrest</a:t>
            </a:r>
          </a:p>
          <a:p>
            <a:pPr algn="l"/>
            <a:r>
              <a:t>2.   앱 만들어 줍니다 Django-admin startapp post</a:t>
            </a:r>
          </a:p>
          <a:p>
            <a:pPr algn="l"/>
            <a:r>
              <a:t>3. settings.py 설정</a:t>
            </a:r>
          </a:p>
        </p:txBody>
      </p:sp>
      <p:pic>
        <p:nvPicPr>
          <p:cNvPr id="40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6" y="4761246"/>
            <a:ext cx="37846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10" y="4888246"/>
            <a:ext cx="4762501" cy="330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화살표"/>
          <p:cNvSpPr/>
          <p:nvPr/>
        </p:nvSpPr>
        <p:spPr>
          <a:xfrm>
            <a:off x="5177061" y="576336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ST 맛보기실습 ( 3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( 3/9 )</a:t>
            </a:r>
          </a:p>
        </p:txBody>
      </p:sp>
      <p:sp>
        <p:nvSpPr>
          <p:cNvPr id="406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07" name="4. 맨날 하는 urls.py 나누기"/>
          <p:cNvSpPr txBox="1"/>
          <p:nvPr/>
        </p:nvSpPr>
        <p:spPr>
          <a:xfrm>
            <a:off x="316704" y="2830288"/>
            <a:ext cx="352379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맨날 하는 urls.py 나누기</a:t>
            </a:r>
          </a:p>
        </p:txBody>
      </p:sp>
      <p:pic>
        <p:nvPicPr>
          <p:cNvPr id="40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50" y="3587749"/>
            <a:ext cx="5308601" cy="257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43" y="3583288"/>
            <a:ext cx="3396364" cy="5905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BV 개념 ( 2/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개념 ( 2/4)</a:t>
            </a:r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7" name="이미지" descr="이미지"/>
          <p:cNvPicPr>
            <a:picLocks noChangeAspect="1"/>
          </p:cNvPicPr>
          <p:nvPr/>
        </p:nvPicPr>
        <p:blipFill>
          <a:blip r:embed="rId2"/>
          <a:srcRect l="7584" t="7584" r="7584" b="7584"/>
          <a:stretch>
            <a:fillRect/>
          </a:stretch>
        </p:blipFill>
        <p:spPr>
          <a:xfrm>
            <a:off x="10709207" y="8386680"/>
            <a:ext cx="20701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CBV (Class Based View)"/>
          <p:cNvSpPr txBox="1"/>
          <p:nvPr/>
        </p:nvSpPr>
        <p:spPr>
          <a:xfrm>
            <a:off x="631618" y="2249507"/>
            <a:ext cx="367558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CBV (Class Based View) </a:t>
            </a:r>
          </a:p>
        </p:txBody>
      </p:sp>
      <p:pic>
        <p:nvPicPr>
          <p:cNvPr id="14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0" y="2953960"/>
            <a:ext cx="6368309" cy="25062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BV (Function Based View)"/>
          <p:cNvSpPr txBox="1"/>
          <p:nvPr/>
        </p:nvSpPr>
        <p:spPr>
          <a:xfrm>
            <a:off x="7496665" y="2249507"/>
            <a:ext cx="409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FBV (Function Based View) </a:t>
            </a:r>
          </a:p>
        </p:txBody>
      </p:sp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87" y="2960897"/>
            <a:ext cx="50673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BV 를 굳이 왜 써야 할까?"/>
          <p:cNvSpPr txBox="1"/>
          <p:nvPr/>
        </p:nvSpPr>
        <p:spPr>
          <a:xfrm>
            <a:off x="90934" y="6156791"/>
            <a:ext cx="3533852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CBV 를 굳이 왜 써야 할까? </a:t>
            </a:r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0" y="6717970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상속 기능 : 코드 재활용 가능…"/>
          <p:cNvSpPr txBox="1"/>
          <p:nvPr/>
        </p:nvSpPr>
        <p:spPr>
          <a:xfrm>
            <a:off x="3375789" y="7062833"/>
            <a:ext cx="9148725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</a:pP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상속</a:t>
            </a:r>
            <a:r>
              <a:t> 기능 : 코드 재활용 가능</a:t>
            </a:r>
          </a:p>
          <a:p>
            <a:pPr marL="476250" indent="-476250">
              <a:buSzPct val="100000"/>
              <a:buAutoNum type="arabicPeriod"/>
            </a:pPr>
            <a:r>
              <a:t>get, post 같은 http request를 if문이 아닌 각 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메소드별로 처리 가능</a:t>
            </a:r>
            <a:r>
              <a:t> </a:t>
            </a:r>
          </a:p>
          <a:p>
            <a:pPr marL="476250" indent="-476250">
              <a:buSzPct val="100000"/>
              <a:buAutoNum type="arabicPeriod"/>
            </a:pPr>
            <a:r>
              <a:t>-&gt; </a:t>
            </a:r>
            <a:r>
              <a:rPr>
                <a:solidFill>
                  <a:schemeClr val="accent4">
                    <a:hueOff val="-624705"/>
                    <a:lumOff val="1372"/>
                  </a:schemeClr>
                </a:solidFill>
              </a:rPr>
              <a:t>오류 발생 시 해결 간단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ST 맛보기실습 ( 4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( 4/9 )</a:t>
            </a:r>
          </a:p>
        </p:txBody>
      </p:sp>
      <p:sp>
        <p:nvSpPr>
          <p:cNvPr id="412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pic>
        <p:nvPicPr>
          <p:cNvPr id="41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39" y="5114611"/>
            <a:ext cx="9536087" cy="3595022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Model 만들기 (여기선 Post)…"/>
          <p:cNvSpPr txBox="1"/>
          <p:nvPr/>
        </p:nvSpPr>
        <p:spPr>
          <a:xfrm>
            <a:off x="4039302" y="2930226"/>
            <a:ext cx="5461560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</a:pPr>
            <a:r>
              <a:t>Model 만들기 (여기선 Post)</a:t>
            </a:r>
          </a:p>
          <a:p>
            <a:pPr marL="476250" indent="-476250">
              <a:buSzPct val="100000"/>
              <a:buAutoNum type="arabicPeriod"/>
            </a:pPr>
            <a:r>
              <a:t>Serializer 만들기 (serializer.py)</a:t>
            </a:r>
          </a:p>
          <a:p>
            <a:pPr marL="476250" indent="-476250">
              <a:buSzPct val="100000"/>
              <a:buAutoNum type="arabicPeriod"/>
            </a:pPr>
            <a:r>
              <a:t>views.py 로직 만들기 (ViewSet 사용)</a:t>
            </a:r>
          </a:p>
          <a:p>
            <a:pPr marL="476250" indent="-476250">
              <a:buSzPct val="100000"/>
              <a:buAutoNum type="arabicPeriod"/>
            </a:pPr>
            <a:r>
              <a:t>Url 연결 ( DefaultRouter 사용)</a:t>
            </a:r>
          </a:p>
        </p:txBody>
      </p:sp>
      <p:sp>
        <p:nvSpPr>
          <p:cNvPr id="415" name="🔔 rest api : http 기반에 crud가 가능한 api"/>
          <p:cNvSpPr txBox="1"/>
          <p:nvPr/>
        </p:nvSpPr>
        <p:spPr>
          <a:xfrm>
            <a:off x="3757417" y="8927659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ST 맛보기실습 ( 5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( 5/9 )</a:t>
            </a:r>
          </a:p>
        </p:txBody>
      </p:sp>
      <p:sp>
        <p:nvSpPr>
          <p:cNvPr id="418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19" name="Model 만들기 (여기선 Post)…"/>
          <p:cNvSpPr txBox="1"/>
          <p:nvPr/>
        </p:nvSpPr>
        <p:spPr>
          <a:xfrm>
            <a:off x="4039302" y="2930226"/>
            <a:ext cx="5461560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Model 만들기 (여기선 Post)</a:t>
            </a:r>
          </a:p>
          <a:p>
            <a:pPr marL="476250" indent="-476250">
              <a:buSzPct val="100000"/>
              <a:buAutoNum type="arabicPeriod"/>
            </a:pPr>
            <a:r>
              <a:t>Serializer 만들기 (serializer.py)</a:t>
            </a:r>
          </a:p>
          <a:p>
            <a:pPr marL="476250" indent="-476250">
              <a:buSzPct val="100000"/>
              <a:buAutoNum type="arabicPeriod"/>
            </a:pPr>
            <a:r>
              <a:t>views.py 로직 만들기 (ViewSet 사용)</a:t>
            </a:r>
          </a:p>
          <a:p>
            <a:pPr marL="476250" indent="-476250">
              <a:buSzPct val="100000"/>
              <a:buAutoNum type="arabicPeriod"/>
            </a:pPr>
            <a:r>
              <a:t>Url 연결 ( DefaultRouter 사용)</a:t>
            </a:r>
          </a:p>
        </p:txBody>
      </p:sp>
      <p:pic>
        <p:nvPicPr>
          <p:cNvPr id="42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25" y="6007235"/>
            <a:ext cx="61849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🔔 rest api : http 기반에 crud가 가능한 api"/>
          <p:cNvSpPr txBox="1"/>
          <p:nvPr/>
        </p:nvSpPr>
        <p:spPr>
          <a:xfrm>
            <a:off x="3867370" y="7011618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ST 맛보기실습 ( 6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( 6/9 )</a:t>
            </a:r>
          </a:p>
        </p:txBody>
      </p:sp>
      <p:sp>
        <p:nvSpPr>
          <p:cNvPr id="424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25" name="Model 만들기 (여기선 Post)…"/>
          <p:cNvSpPr txBox="1"/>
          <p:nvPr/>
        </p:nvSpPr>
        <p:spPr>
          <a:xfrm>
            <a:off x="4039302" y="2930226"/>
            <a:ext cx="5461560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</a:pPr>
            <a:r>
              <a:t>Model 만들기 (여기선 Post)</a:t>
            </a:r>
          </a:p>
          <a:p>
            <a:pPr marL="476250" indent="-476250">
              <a:buSzPct val="100000"/>
              <a:buAutoNum type="arabicPeriod"/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Serializer 만들기 (serializer.py)</a:t>
            </a:r>
          </a:p>
          <a:p>
            <a:pPr marL="476250" indent="-476250">
              <a:buSzPct val="100000"/>
              <a:buAutoNum type="arabicPeriod"/>
            </a:pPr>
            <a:r>
              <a:t>views.py 로직 만들기 (ViewSet 사용)</a:t>
            </a:r>
          </a:p>
          <a:p>
            <a:pPr marL="476250" indent="-476250">
              <a:buSzPct val="100000"/>
              <a:buAutoNum type="arabicPeriod"/>
            </a:pPr>
            <a:r>
              <a:t>Url 연결 ( DefaultRouter 사용)</a:t>
            </a:r>
          </a:p>
        </p:txBody>
      </p:sp>
      <p:sp>
        <p:nvSpPr>
          <p:cNvPr id="426" name="🔔 rest api : http 기반에 crud가 가능한 api"/>
          <p:cNvSpPr txBox="1"/>
          <p:nvPr/>
        </p:nvSpPr>
        <p:spPr>
          <a:xfrm>
            <a:off x="5712967" y="8364117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  <p:pic>
        <p:nvPicPr>
          <p:cNvPr id="42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42" y="5300590"/>
            <a:ext cx="7670801" cy="298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5" y="2971156"/>
            <a:ext cx="3759201" cy="637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ST 맛보기실습 ( 7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( 7/9 )</a:t>
            </a:r>
          </a:p>
        </p:txBody>
      </p:sp>
      <p:sp>
        <p:nvSpPr>
          <p:cNvPr id="431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32" name="Model 만들기 (여기선 Post)…"/>
          <p:cNvSpPr txBox="1"/>
          <p:nvPr/>
        </p:nvSpPr>
        <p:spPr>
          <a:xfrm>
            <a:off x="4039302" y="2930226"/>
            <a:ext cx="5461560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</a:pPr>
            <a:r>
              <a:t>Model 만들기 (여기선 Post)</a:t>
            </a:r>
          </a:p>
          <a:p>
            <a:pPr marL="476250" indent="-476250">
              <a:buSzPct val="100000"/>
              <a:buAutoNum type="arabicPeriod"/>
            </a:pPr>
            <a:r>
              <a:t>Serializer 만들기 (serializer.py)</a:t>
            </a:r>
          </a:p>
          <a:p>
            <a:pPr marL="476250" indent="-476250">
              <a:buSzPct val="100000"/>
              <a:buAutoNum type="arabicPeriod"/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views.py 로직 만들기 (ViewSet 사용)</a:t>
            </a:r>
          </a:p>
          <a:p>
            <a:pPr marL="476250" indent="-476250">
              <a:buSzPct val="100000"/>
              <a:buAutoNum type="arabicPeriod"/>
            </a:pPr>
            <a:r>
              <a:t>Url 연결 ( DefaultRouter 사용)</a:t>
            </a:r>
          </a:p>
        </p:txBody>
      </p:sp>
      <p:sp>
        <p:nvSpPr>
          <p:cNvPr id="433" name="🔔 rest api : http 기반에 crud가 가능한 api"/>
          <p:cNvSpPr txBox="1"/>
          <p:nvPr/>
        </p:nvSpPr>
        <p:spPr>
          <a:xfrm>
            <a:off x="3867370" y="8279586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  <p:pic>
        <p:nvPicPr>
          <p:cNvPr id="43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52" y="4963964"/>
            <a:ext cx="8534401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ST 맛보기실습 ( 8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( 8/9 )</a:t>
            </a:r>
          </a:p>
        </p:txBody>
      </p:sp>
      <p:sp>
        <p:nvSpPr>
          <p:cNvPr id="437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38" name="Model 만들기 (여기선 Post)…"/>
          <p:cNvSpPr txBox="1"/>
          <p:nvPr/>
        </p:nvSpPr>
        <p:spPr>
          <a:xfrm>
            <a:off x="4039302" y="2930226"/>
            <a:ext cx="5461560" cy="16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/>
            </a:pPr>
            <a:r>
              <a:t>Model 만들기 (여기선 Post)</a:t>
            </a:r>
          </a:p>
          <a:p>
            <a:pPr marL="476250" indent="-476250">
              <a:buSzPct val="100000"/>
              <a:buAutoNum type="arabicPeriod"/>
            </a:pPr>
            <a:r>
              <a:t>Serializer 만들기 (serializer.py)</a:t>
            </a:r>
          </a:p>
          <a:p>
            <a:pPr marL="476250" indent="-476250">
              <a:buSzPct val="100000"/>
              <a:buAutoNum type="arabicPeriod"/>
            </a:pPr>
            <a:r>
              <a:t>views.py 로직 만들기 (ViewSet 사용)</a:t>
            </a:r>
          </a:p>
          <a:p>
            <a:pPr marL="476250" indent="-476250">
              <a:buSzPct val="100000"/>
              <a:buAutoNum type="arabicPeriod"/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pPr>
            <a:r>
              <a:t>Url 연결 ( DefaultRouter 사용)</a:t>
            </a:r>
          </a:p>
        </p:txBody>
      </p:sp>
      <p:sp>
        <p:nvSpPr>
          <p:cNvPr id="439" name="🔔 rest api : http 기반에 crud가 가능한 api"/>
          <p:cNvSpPr txBox="1"/>
          <p:nvPr/>
        </p:nvSpPr>
        <p:spPr>
          <a:xfrm>
            <a:off x="3867370" y="8279586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  <p:pic>
        <p:nvPicPr>
          <p:cNvPr id="44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21" y="4825585"/>
            <a:ext cx="8966201" cy="322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ST 맛보기실습 ( 9/9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REST 맛보기실습 ( 9/9 )</a:t>
            </a:r>
          </a:p>
        </p:txBody>
      </p:sp>
      <p:sp>
        <p:nvSpPr>
          <p:cNvPr id="443" name="오키 이제 다 알았고 실습 해봅시다! - 프로젝트 만들기"/>
          <p:cNvSpPr txBox="1"/>
          <p:nvPr/>
        </p:nvSpPr>
        <p:spPr>
          <a:xfrm>
            <a:off x="2884115" y="2077288"/>
            <a:ext cx="653765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오키 이제 다 알았고 실습 해봅시다! - 프로젝트 만들기</a:t>
            </a:r>
          </a:p>
        </p:txBody>
      </p:sp>
      <p:sp>
        <p:nvSpPr>
          <p:cNvPr id="444" name="🔔 rest api : http 기반에 crud가 가능한 api"/>
          <p:cNvSpPr txBox="1"/>
          <p:nvPr/>
        </p:nvSpPr>
        <p:spPr>
          <a:xfrm>
            <a:off x="3867370" y="8279586"/>
            <a:ext cx="58054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🔔 rest api : http 기반에 crud가 가능한 api </a:t>
            </a:r>
          </a:p>
        </p:txBody>
      </p:sp>
      <p:sp>
        <p:nvSpPr>
          <p:cNvPr id="445" name="실행 ㄱ ㄱ"/>
          <p:cNvSpPr txBox="1"/>
          <p:nvPr/>
        </p:nvSpPr>
        <p:spPr>
          <a:xfrm>
            <a:off x="5790844" y="2844377"/>
            <a:ext cx="142311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실행 ㄱ ㄱ </a:t>
            </a:r>
          </a:p>
        </p:txBody>
      </p:sp>
      <p:pic>
        <p:nvPicPr>
          <p:cNvPr id="44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1083"/>
            <a:ext cx="13004801" cy="4432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BV 개념 ( 3/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개념 ( 3/4 )</a:t>
            </a:r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8" name="이미지" descr="이미지"/>
          <p:cNvPicPr>
            <a:picLocks noChangeAspect="1"/>
          </p:cNvPicPr>
          <p:nvPr/>
        </p:nvPicPr>
        <p:blipFill>
          <a:blip r:embed="rId2"/>
          <a:srcRect l="7584" t="7584" r="7584" b="7584"/>
          <a:stretch>
            <a:fillRect/>
          </a:stretch>
        </p:blipFill>
        <p:spPr>
          <a:xfrm>
            <a:off x="10709207" y="8386680"/>
            <a:ext cx="20701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상속 기능 : 코드 재활용 가능"/>
          <p:cNvSpPr txBox="1"/>
          <p:nvPr/>
        </p:nvSpPr>
        <p:spPr>
          <a:xfrm>
            <a:off x="4111011" y="1893138"/>
            <a:ext cx="4083864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76250" indent="-476250">
              <a:buSzPct val="100000"/>
              <a:buAutoNum type="arabicPeriod"/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상속 기능 : 코드 재활용 가능</a:t>
            </a:r>
          </a:p>
        </p:txBody>
      </p:sp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06" y="2629097"/>
            <a:ext cx="8070938" cy="5528911"/>
          </a:xfrm>
          <a:prstGeom prst="rect">
            <a:avLst/>
          </a:prstGeom>
          <a:ln w="381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16" y="2607266"/>
            <a:ext cx="7313248" cy="2373531"/>
          </a:xfrm>
          <a:prstGeom prst="rect">
            <a:avLst/>
          </a:prstGeom>
          <a:ln w="381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69" y="5057573"/>
            <a:ext cx="7531700" cy="2231029"/>
          </a:xfrm>
          <a:prstGeom prst="rect">
            <a:avLst/>
          </a:prstGeom>
          <a:ln w="381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</p:pic>
      <p:sp>
        <p:nvSpPr>
          <p:cNvPr id="163" name="직사각형"/>
          <p:cNvSpPr/>
          <p:nvPr/>
        </p:nvSpPr>
        <p:spPr>
          <a:xfrm>
            <a:off x="-14506" y="2547895"/>
            <a:ext cx="2566526" cy="23540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직사각형"/>
          <p:cNvSpPr/>
          <p:nvPr/>
        </p:nvSpPr>
        <p:spPr>
          <a:xfrm>
            <a:off x="6252956" y="2547895"/>
            <a:ext cx="3082278" cy="325209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직사각형"/>
          <p:cNvSpPr/>
          <p:nvPr/>
        </p:nvSpPr>
        <p:spPr>
          <a:xfrm>
            <a:off x="6252956" y="5033731"/>
            <a:ext cx="3470834" cy="27350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BV 개념 ( 4/4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개념 ( 4/4 )</a:t>
            </a:r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8200726" y="9175294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9" name="2. get, post 같은 http request를 if문이 아닌 각 메소드별로 처리 가능"/>
          <p:cNvSpPr txBox="1"/>
          <p:nvPr/>
        </p:nvSpPr>
        <p:spPr>
          <a:xfrm>
            <a:off x="1647236" y="1893138"/>
            <a:ext cx="9011413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2. get, post 같은 http request를 if문이 아닌 각 메소드별로 처리 가능 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62" y="2567125"/>
            <a:ext cx="7340601" cy="4075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06" y="7075735"/>
            <a:ext cx="7340601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화살표"/>
          <p:cNvSpPr/>
          <p:nvPr/>
        </p:nvSpPr>
        <p:spPr>
          <a:xfrm>
            <a:off x="1717019" y="737813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직사각형"/>
          <p:cNvSpPr/>
          <p:nvPr/>
        </p:nvSpPr>
        <p:spPr>
          <a:xfrm>
            <a:off x="2537204" y="2601517"/>
            <a:ext cx="2566525" cy="23540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2511804" y="7106361"/>
            <a:ext cx="3476391" cy="27350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BV 형태 ( 1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형태 ( 1/6 )</a:t>
            </a:r>
          </a:p>
        </p:txBody>
      </p:sp>
      <p:sp>
        <p:nvSpPr>
          <p:cNvPr id="177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8" name="1. django.views.generic 에서 generic view를 상속받아 사용"/>
          <p:cNvSpPr txBox="1"/>
          <p:nvPr/>
        </p:nvSpPr>
        <p:spPr>
          <a:xfrm>
            <a:off x="2027931" y="1893138"/>
            <a:ext cx="8250023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1. django.views.generic 에서 generic view를 상속받아 사용 </a:t>
            </a:r>
          </a:p>
        </p:txBody>
      </p:sp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0" y="2953960"/>
            <a:ext cx="6368309" cy="25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7" y="2960897"/>
            <a:ext cx="50673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선"/>
          <p:cNvSpPr/>
          <p:nvPr/>
        </p:nvSpPr>
        <p:spPr>
          <a:xfrm>
            <a:off x="5140255" y="3678207"/>
            <a:ext cx="1803530" cy="1"/>
          </a:xfrm>
          <a:prstGeom prst="line">
            <a:avLst/>
          </a:prstGeom>
          <a:ln w="215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" name="선"/>
          <p:cNvSpPr/>
          <p:nvPr/>
        </p:nvSpPr>
        <p:spPr>
          <a:xfrm>
            <a:off x="5140255" y="4117223"/>
            <a:ext cx="1803530" cy="1"/>
          </a:xfrm>
          <a:prstGeom prst="line">
            <a:avLst/>
          </a:prstGeom>
          <a:ln w="215900">
            <a:solidFill>
              <a:schemeClr val="accent4">
                <a:hueOff val="-624705"/>
                <a:lumOff val="13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92" y="6058678"/>
            <a:ext cx="9232901" cy="96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BV 형태 ( 2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CBV 형태 ( 2/6 )</a:t>
            </a:r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7" name="1. django.views.generic 에서 generic view를 상속받아 사용"/>
          <p:cNvSpPr txBox="1"/>
          <p:nvPr/>
        </p:nvSpPr>
        <p:spPr>
          <a:xfrm>
            <a:off x="2027931" y="1893138"/>
            <a:ext cx="8250023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1. django.views.generic 에서 generic view를 상속받아 사용 </a:t>
            </a: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0" y="2953960"/>
            <a:ext cx="6368309" cy="25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7" y="2960897"/>
            <a:ext cx="5067301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3" y="6011342"/>
            <a:ext cx="7823201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991" y="6824580"/>
            <a:ext cx="6068032" cy="285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578" y="4549715"/>
            <a:ext cx="7493001" cy="521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s://github.com/django/django/blob/fa8fe09e4e2b538c5d50a559081861d5c0635d55/django/views/generic/base.py#L30"/>
          <p:cNvSpPr txBox="1"/>
          <p:nvPr/>
        </p:nvSpPr>
        <p:spPr>
          <a:xfrm>
            <a:off x="5174291" y="2390715"/>
            <a:ext cx="760586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7"/>
              </a:defRPr>
            </a:lvl1pPr>
          </a:lstStyle>
          <a:p>
            <a:r>
              <a:rPr>
                <a:hlinkClick r:id="rId7"/>
              </a:rPr>
              <a:t>https://github.com/django/django/blob/fa8fe09e4e2b538c5d50a559081861d5c0635d55/django/views/generic/base.py#L30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2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BV 형태 ( 3/6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CBV </a:t>
            </a:r>
            <a:r>
              <a:rPr dirty="0" err="1"/>
              <a:t>형태</a:t>
            </a:r>
            <a:r>
              <a:rPr dirty="0"/>
              <a:t> ( 3/6 )</a:t>
            </a:r>
          </a:p>
        </p:txBody>
      </p:sp>
      <p:sp>
        <p:nvSpPr>
          <p:cNvPr id="196" name="1. django.views.generic 에서 generic view를 상속받아 사용"/>
          <p:cNvSpPr txBox="1"/>
          <p:nvPr/>
        </p:nvSpPr>
        <p:spPr>
          <a:xfrm>
            <a:off x="2027931" y="1893138"/>
            <a:ext cx="8250023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r>
              <a:t>1. django.views.generic 에서 generic view를 상속받아 사용 </a:t>
            </a:r>
          </a:p>
        </p:txBody>
      </p:sp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663951"/>
            <a:ext cx="92329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Base View…"/>
          <p:cNvSpPr txBox="1"/>
          <p:nvPr/>
        </p:nvSpPr>
        <p:spPr>
          <a:xfrm>
            <a:off x="2027931" y="3880103"/>
            <a:ext cx="9232901" cy="505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indent="-317500" algn="l" defTabSz="457200">
              <a:spcBef>
                <a:spcPts val="700"/>
              </a:spcBef>
              <a:buClr>
                <a:srgbClr val="3A4145"/>
              </a:buClr>
              <a:buSzPct val="145000"/>
              <a:buFont typeface="나눔고딕"/>
              <a:buChar char="•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>
                <a:latin typeface="+mj-lt"/>
              </a:rPr>
              <a:t>Base View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>
                <a:latin typeface="+mj-lt"/>
              </a:rPr>
              <a:t>View: </a:t>
            </a:r>
            <a:r>
              <a:rPr dirty="0" err="1">
                <a:latin typeface="+mj-lt"/>
              </a:rPr>
              <a:t>가장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기본이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최상위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제네릭</a:t>
            </a:r>
            <a:r>
              <a:rPr dirty="0">
                <a:latin typeface="+mj-lt"/>
              </a:rPr>
              <a:t> 뷰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TemplateView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템플릿이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템플릿을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렌더링한다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RedirectView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URL이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URL로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리다이렉트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시켜준다</a:t>
            </a:r>
            <a:r>
              <a:rPr dirty="0">
                <a:latin typeface="+mj-lt"/>
              </a:rPr>
              <a:t>.</a:t>
            </a:r>
          </a:p>
          <a:p>
            <a:pPr marL="457200" indent="-317500" algn="l" defTabSz="457200">
              <a:spcBef>
                <a:spcPts val="700"/>
              </a:spcBef>
              <a:buClr>
                <a:srgbClr val="3A4145"/>
              </a:buClr>
              <a:buSzPct val="145000"/>
              <a:buFont typeface="나눔고딕"/>
              <a:buChar char="•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>
                <a:latin typeface="+mj-lt"/>
              </a:rPr>
              <a:t>Generic Display View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solidFill>
                  <a:schemeClr val="accent4">
                    <a:hueOff val="-624705"/>
                    <a:lumOff val="1372"/>
                  </a:schemeClr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DetailView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객체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하나에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대한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상세한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정보를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solidFill>
                  <a:schemeClr val="accent4">
                    <a:hueOff val="-624705"/>
                    <a:lumOff val="1372"/>
                  </a:schemeClr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ListView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조건에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맞는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여러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개의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457200" indent="-317500" algn="l" defTabSz="457200">
              <a:spcBef>
                <a:spcPts val="700"/>
              </a:spcBef>
              <a:buClr>
                <a:srgbClr val="3A4145"/>
              </a:buClr>
              <a:buSzPct val="145000"/>
              <a:buFont typeface="나눔고딕"/>
              <a:buChar char="•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>
                <a:latin typeface="+mj-lt"/>
              </a:rPr>
              <a:t>Generic Edit View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FormView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폼이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폼을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solidFill>
                  <a:schemeClr val="accent4">
                    <a:hueOff val="-624705"/>
                    <a:lumOff val="1372"/>
                  </a:schemeClr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CreateView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생성하는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폼을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UpdateView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기존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수정하는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폼을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solidFill>
                  <a:schemeClr val="accent4">
                    <a:hueOff val="-624705"/>
                    <a:lumOff val="1372"/>
                  </a:schemeClr>
                </a:solidFill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DeleteView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기존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삭제하는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폼을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457200" indent="-317500" algn="l" defTabSz="457200">
              <a:spcBef>
                <a:spcPts val="700"/>
              </a:spcBef>
              <a:buClr>
                <a:srgbClr val="3A4145"/>
              </a:buClr>
              <a:buSzPct val="145000"/>
              <a:buFont typeface="나눔고딕"/>
              <a:buChar char="•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>
                <a:latin typeface="+mj-lt"/>
              </a:rPr>
              <a:t>Generic Date View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YearArchiveView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년도가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그 </a:t>
            </a:r>
            <a:r>
              <a:rPr dirty="0" err="1">
                <a:latin typeface="+mj-lt"/>
              </a:rPr>
              <a:t>년도에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MonthArchiveView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월이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그 </a:t>
            </a:r>
            <a:r>
              <a:rPr dirty="0" err="1">
                <a:latin typeface="+mj-lt"/>
              </a:rPr>
              <a:t>월에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  <a:p>
            <a:pPr marL="914400" lvl="1" indent="-317500" algn="l" defTabSz="457200">
              <a:buClr>
                <a:srgbClr val="3A4145"/>
              </a:buClr>
              <a:buSzPct val="145000"/>
              <a:buFont typeface="나눔고딕"/>
              <a:buChar char="◦"/>
              <a:defRPr sz="1900" b="0">
                <a:latin typeface="NanumGothic Bold"/>
                <a:ea typeface="NanumGothic Bold"/>
                <a:cs typeface="NanumGothic Bold"/>
                <a:sym typeface="NanumGothic Bold"/>
              </a:defRPr>
            </a:pPr>
            <a:r>
              <a:rPr dirty="0" err="1">
                <a:latin typeface="+mj-lt"/>
              </a:rPr>
              <a:t>DayArchiveView</a:t>
            </a:r>
            <a:r>
              <a:rPr dirty="0">
                <a:latin typeface="+mj-lt"/>
              </a:rPr>
              <a:t>: </a:t>
            </a:r>
            <a:r>
              <a:rPr dirty="0" err="1">
                <a:latin typeface="+mj-lt"/>
              </a:rPr>
              <a:t>날짜가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주어지면</a:t>
            </a:r>
            <a:r>
              <a:rPr dirty="0">
                <a:latin typeface="+mj-lt"/>
              </a:rPr>
              <a:t> 그 </a:t>
            </a:r>
            <a:r>
              <a:rPr dirty="0" err="1">
                <a:latin typeface="+mj-lt"/>
              </a:rPr>
              <a:t>날짜에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해당하는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객체를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보여준다</a:t>
            </a:r>
            <a:r>
              <a:rPr dirty="0">
                <a:latin typeface="+mj-lt"/>
              </a:rPr>
              <a:t>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1580</Words>
  <Application>Microsoft Office PowerPoint</Application>
  <PresentationFormat>사용자 지정</PresentationFormat>
  <Paragraphs>257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Helvetica Neue</vt:lpstr>
      <vt:lpstr>Helvetica Neue Light</vt:lpstr>
      <vt:lpstr>Helvetica Neue Medium</vt:lpstr>
      <vt:lpstr>HY중고딕</vt:lpstr>
      <vt:lpstr>Monaco</vt:lpstr>
      <vt:lpstr>나눔고딕</vt:lpstr>
      <vt:lpstr>Times</vt:lpstr>
      <vt:lpstr>Black</vt:lpstr>
      <vt:lpstr>Django 심화 강의</vt:lpstr>
      <vt:lpstr>수업 방식</vt:lpstr>
      <vt:lpstr>CBV 개념 ( 1/4)</vt:lpstr>
      <vt:lpstr>CBV 개념 ( 2/4)</vt:lpstr>
      <vt:lpstr>CBV 개념 ( 3/4 )</vt:lpstr>
      <vt:lpstr>CBV 개념 ( 4/4 )</vt:lpstr>
      <vt:lpstr>CBV 형태 ( 1/6 )</vt:lpstr>
      <vt:lpstr>CBV 형태 ( 2/6 )</vt:lpstr>
      <vt:lpstr>CBV 형태 ( 3/6 )</vt:lpstr>
      <vt:lpstr>CBV 형태 ( 4/6 )</vt:lpstr>
      <vt:lpstr>CBV 형태 ( 5/6 )</vt:lpstr>
      <vt:lpstr>CBV 형태 ( 6/6 )</vt:lpstr>
      <vt:lpstr>CBV 실습 ( 1/14 )</vt:lpstr>
      <vt:lpstr>CBV 실습 ( 2/14 )</vt:lpstr>
      <vt:lpstr>CBV 실습 ( 3/14 )</vt:lpstr>
      <vt:lpstr>CBV 실습 ( 4/14 )</vt:lpstr>
      <vt:lpstr>CBV 실습 ( 5/14 )</vt:lpstr>
      <vt:lpstr>PowerPoint 프레젠테이션</vt:lpstr>
      <vt:lpstr>PowerPoint 프레젠테이션</vt:lpstr>
      <vt:lpstr>PowerPoint 프레젠테이션</vt:lpstr>
      <vt:lpstr>CBV 실습 ( 9/14 )</vt:lpstr>
      <vt:lpstr>CBV 실습 ( 10/14 )</vt:lpstr>
      <vt:lpstr>CBV 실습 ( 11/14 )</vt:lpstr>
      <vt:lpstr>CBV 실습 ( 12/14 )</vt:lpstr>
      <vt:lpstr>CBV 실습 ( 13/14 )</vt:lpstr>
      <vt:lpstr>CBV 실습 ( 14/14 )</vt:lpstr>
      <vt:lpstr>REST 개념 ( 1/10 )</vt:lpstr>
      <vt:lpstr>REST 개념 ( 2/10 )</vt:lpstr>
      <vt:lpstr>REST 개념 ( 3/10 )</vt:lpstr>
      <vt:lpstr>REST 개념 ( 4/10 )</vt:lpstr>
      <vt:lpstr>REST 개념 ( 5/10 )</vt:lpstr>
      <vt:lpstr>REST 개념 ( 6/10 )</vt:lpstr>
      <vt:lpstr>REST 개념 ( 7/10 )</vt:lpstr>
      <vt:lpstr>REST 개념 ( 8/10 )</vt:lpstr>
      <vt:lpstr>REST 개념 ( 9/10 )</vt:lpstr>
      <vt:lpstr>REST 개념 ( 10/10 )</vt:lpstr>
      <vt:lpstr>REST 맛보기실습 ( 1/9 )</vt:lpstr>
      <vt:lpstr>REST 맛보기실습 ( 2/9 )</vt:lpstr>
      <vt:lpstr>REST 맛보기실습 ( 3/9 )</vt:lpstr>
      <vt:lpstr>REST 맛보기실습 ( 4/9 )</vt:lpstr>
      <vt:lpstr>REST 맛보기실습 ( 5/9 )</vt:lpstr>
      <vt:lpstr>REST 맛보기실습 ( 6/9 )</vt:lpstr>
      <vt:lpstr>REST 맛보기실습 ( 7/9 )</vt:lpstr>
      <vt:lpstr>REST 맛보기실습 ( 8/9 )</vt:lpstr>
      <vt:lpstr>REST 맛보기실습 ( 9/9 )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심화 강의</dc:title>
  <dc:creator>신혜란</dc:creator>
  <cp:lastModifiedBy>신 혜란</cp:lastModifiedBy>
  <cp:revision>2</cp:revision>
  <dcterms:modified xsi:type="dcterms:W3CDTF">2019-09-30T03:24:11Z</dcterms:modified>
</cp:coreProperties>
</file>